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26"/>
  </p:notesMasterIdLst>
  <p:sldIdLst>
    <p:sldId id="261" r:id="rId3"/>
    <p:sldId id="333" r:id="rId4"/>
    <p:sldId id="334" r:id="rId5"/>
    <p:sldId id="335" r:id="rId6"/>
    <p:sldId id="336" r:id="rId7"/>
    <p:sldId id="341" r:id="rId8"/>
    <p:sldId id="338" r:id="rId9"/>
    <p:sldId id="339" r:id="rId10"/>
    <p:sldId id="342" r:id="rId11"/>
    <p:sldId id="343" r:id="rId12"/>
    <p:sldId id="344" r:id="rId13"/>
    <p:sldId id="345" r:id="rId14"/>
    <p:sldId id="346" r:id="rId15"/>
    <p:sldId id="347" r:id="rId16"/>
    <p:sldId id="349" r:id="rId17"/>
    <p:sldId id="350" r:id="rId18"/>
    <p:sldId id="351" r:id="rId19"/>
    <p:sldId id="355" r:id="rId20"/>
    <p:sldId id="358" r:id="rId21"/>
    <p:sldId id="353" r:id="rId22"/>
    <p:sldId id="352" r:id="rId23"/>
    <p:sldId id="356" r:id="rId24"/>
    <p:sldId id="275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 varScale="1">
        <p:scale>
          <a:sx n="116" d="100"/>
          <a:sy n="116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EEC3F-1E16-46C8-8601-B04AE7065D5B}" type="doc">
      <dgm:prSet loTypeId="urn:microsoft.com/office/officeart/2005/8/layout/arrow6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463D62-713B-4A53-912A-281655F7AB59}">
      <dgm:prSet phldrT="[Текст]"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Tineri fermieri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14E5B27-65BF-4C6F-85C4-7F9438B2A959}" type="parTrans" cxnId="{236345A7-AFEE-46BE-AA0C-28AAB9F66979}">
      <dgm:prSet/>
      <dgm:spPr/>
      <dgm:t>
        <a:bodyPr/>
        <a:lstStyle/>
        <a:p>
          <a:endParaRPr lang="ru-RU"/>
        </a:p>
      </dgm:t>
    </dgm:pt>
    <dgm:pt modelId="{3A5A00A2-606C-45C9-9AE3-57F6DA3A6C52}" type="sibTrans" cxnId="{236345A7-AFEE-46BE-AA0C-28AAB9F66979}">
      <dgm:prSet/>
      <dgm:spPr/>
      <dgm:t>
        <a:bodyPr/>
        <a:lstStyle/>
        <a:p>
          <a:endParaRPr lang="ru-RU"/>
        </a:p>
      </dgm:t>
    </dgm:pt>
    <dgm:pt modelId="{79631228-9C5E-465A-9A96-91CA7A3A041C}">
      <dgm:prSet phldrT="[Текст]"/>
      <dgm:spPr/>
      <dgm:t>
        <a:bodyPr/>
        <a:lstStyle/>
        <a:p>
          <a:r>
            <a:rPr lang="ro-RO" dirty="0" smtClean="0">
              <a:latin typeface="Times New Roman" pitchFamily="18" charset="0"/>
              <a:cs typeface="Times New Roman" pitchFamily="18" charset="0"/>
            </a:rPr>
            <a:t>Femei fermieri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AD21D6-1764-4EC6-865D-6E317E8D5648}" type="parTrans" cxnId="{9B501632-5E07-4DF0-A05B-9F95B9EF3E1D}">
      <dgm:prSet/>
      <dgm:spPr/>
      <dgm:t>
        <a:bodyPr/>
        <a:lstStyle/>
        <a:p>
          <a:endParaRPr lang="ru-RU"/>
        </a:p>
      </dgm:t>
    </dgm:pt>
    <dgm:pt modelId="{E2792EB7-6030-4286-B2B0-3E49ECCF3C91}" type="sibTrans" cxnId="{9B501632-5E07-4DF0-A05B-9F95B9EF3E1D}">
      <dgm:prSet/>
      <dgm:spPr/>
      <dgm:t>
        <a:bodyPr/>
        <a:lstStyle/>
        <a:p>
          <a:endParaRPr lang="ru-RU"/>
        </a:p>
      </dgm:t>
    </dgm:pt>
    <dgm:pt modelId="{9FC4A978-A35D-4B38-A13E-8763D2056484}" type="pres">
      <dgm:prSet presAssocID="{7FDEEC3F-1E16-46C8-8601-B04AE7065D5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D09BE5-30DF-4B8B-9739-FDF2EE5980D2}" type="pres">
      <dgm:prSet presAssocID="{7FDEEC3F-1E16-46C8-8601-B04AE7065D5B}" presName="ribbon" presStyleLbl="node1" presStyleIdx="0" presStyleCnt="1" custScaleY="78050"/>
      <dgm:spPr/>
      <dgm:t>
        <a:bodyPr/>
        <a:lstStyle/>
        <a:p>
          <a:endParaRPr lang="ru-RU"/>
        </a:p>
      </dgm:t>
    </dgm:pt>
    <dgm:pt modelId="{60020F7D-AA20-4423-974A-DECFA67E9F54}" type="pres">
      <dgm:prSet presAssocID="{7FDEEC3F-1E16-46C8-8601-B04AE7065D5B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9BB9F6-D634-4B42-B3CF-4CD86C6469BB}" type="pres">
      <dgm:prSet presAssocID="{7FDEEC3F-1E16-46C8-8601-B04AE7065D5B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81DF03-011E-45D6-AA47-1AE8180DB205}" type="presOf" srcId="{79631228-9C5E-465A-9A96-91CA7A3A041C}" destId="{039BB9F6-D634-4B42-B3CF-4CD86C6469BB}" srcOrd="0" destOrd="0" presId="urn:microsoft.com/office/officeart/2005/8/layout/arrow6"/>
    <dgm:cxn modelId="{B296D666-3F0F-4D11-9528-BDD0409D66F2}" type="presOf" srcId="{7FDEEC3F-1E16-46C8-8601-B04AE7065D5B}" destId="{9FC4A978-A35D-4B38-A13E-8763D2056484}" srcOrd="0" destOrd="0" presId="urn:microsoft.com/office/officeart/2005/8/layout/arrow6"/>
    <dgm:cxn modelId="{236345A7-AFEE-46BE-AA0C-28AAB9F66979}" srcId="{7FDEEC3F-1E16-46C8-8601-B04AE7065D5B}" destId="{84463D62-713B-4A53-912A-281655F7AB59}" srcOrd="0" destOrd="0" parTransId="{014E5B27-65BF-4C6F-85C4-7F9438B2A959}" sibTransId="{3A5A00A2-606C-45C9-9AE3-57F6DA3A6C52}"/>
    <dgm:cxn modelId="{97E24546-3F0E-4C60-AFEC-674518556801}" type="presOf" srcId="{84463D62-713B-4A53-912A-281655F7AB59}" destId="{60020F7D-AA20-4423-974A-DECFA67E9F54}" srcOrd="0" destOrd="0" presId="urn:microsoft.com/office/officeart/2005/8/layout/arrow6"/>
    <dgm:cxn modelId="{9B501632-5E07-4DF0-A05B-9F95B9EF3E1D}" srcId="{7FDEEC3F-1E16-46C8-8601-B04AE7065D5B}" destId="{79631228-9C5E-465A-9A96-91CA7A3A041C}" srcOrd="1" destOrd="0" parTransId="{7FAD21D6-1764-4EC6-865D-6E317E8D5648}" sibTransId="{E2792EB7-6030-4286-B2B0-3E49ECCF3C91}"/>
    <dgm:cxn modelId="{178B0042-1CD0-4F39-B966-CC69E2A36C1D}" type="presParOf" srcId="{9FC4A978-A35D-4B38-A13E-8763D2056484}" destId="{54D09BE5-30DF-4B8B-9739-FDF2EE5980D2}" srcOrd="0" destOrd="0" presId="urn:microsoft.com/office/officeart/2005/8/layout/arrow6"/>
    <dgm:cxn modelId="{50375FBC-4881-469F-9202-36B9C7B268C4}" type="presParOf" srcId="{9FC4A978-A35D-4B38-A13E-8763D2056484}" destId="{60020F7D-AA20-4423-974A-DECFA67E9F54}" srcOrd="1" destOrd="0" presId="urn:microsoft.com/office/officeart/2005/8/layout/arrow6"/>
    <dgm:cxn modelId="{9BBC57CA-8638-4E3A-85D6-84B86750A577}" type="presParOf" srcId="{9FC4A978-A35D-4B38-A13E-8763D2056484}" destId="{039BB9F6-D634-4B42-B3CF-4CD86C6469B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356500-1A84-41E7-A917-6CAA85D79060}" type="doc">
      <dgm:prSet loTypeId="urn:microsoft.com/office/officeart/2005/8/layout/vList5" loCatId="list" qsTypeId="urn:microsoft.com/office/officeart/2005/8/quickstyle/3d2" qsCatId="3D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6E1D9419-78FD-41A1-8F47-EC32AFEE7BD9}">
      <dgm:prSet custT="1"/>
      <dgm:spPr/>
      <dgm:t>
        <a:bodyPr/>
        <a:lstStyle/>
        <a:p>
          <a:pPr rtl="0"/>
          <a:r>
            <a:rPr lang="ro-RO" sz="2000" b="1" dirty="0" smtClean="0">
              <a:latin typeface="Times New Roman" pitchFamily="18" charset="0"/>
              <a:cs typeface="Times New Roman" pitchFamily="18" charset="0"/>
              <a:sym typeface="Symbol"/>
            </a:rPr>
            <a:t>1. S</a:t>
          </a:r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timularea investițiilor pentru producerea legumelor şi a fructelor pe teren protejat (sere de iarnă, solarii şi tuneluri)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711F2FDF-2EA1-4107-A121-F0C605D2DB03}" type="parTrans" cxnId="{6F7DAE23-8D91-4403-8A31-0A57C2BF9994}">
      <dgm:prSet/>
      <dgm:spPr/>
      <dgm:t>
        <a:bodyPr/>
        <a:lstStyle/>
        <a:p>
          <a:endParaRPr lang="ru-RU"/>
        </a:p>
      </dgm:t>
    </dgm:pt>
    <dgm:pt modelId="{31B77CE2-6A24-41C8-940E-541441601FB8}" type="sibTrans" cxnId="{6F7DAE23-8D91-4403-8A31-0A57C2BF9994}">
      <dgm:prSet/>
      <dgm:spPr/>
      <dgm:t>
        <a:bodyPr/>
        <a:lstStyle/>
        <a:p>
          <a:endParaRPr lang="ru-RU"/>
        </a:p>
      </dgm:t>
    </dgm:pt>
    <dgm:pt modelId="{A16C0704-932A-450F-B7C0-1F53A90F1578}">
      <dgm:prSet custT="1"/>
      <dgm:spPr/>
      <dgm:t>
        <a:bodyPr/>
        <a:lstStyle/>
        <a:p>
          <a:pPr rtl="0"/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2. Stimularea investiţiilor pentru înfiinţarea, modernizarea plantaţiilor multianuale, inclusiv a plantaţiilor viticole şi a plantaţiilor pomicole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1A007DE8-8EF4-4192-9C49-99CD7834DF43}" type="parTrans" cxnId="{5B1C6957-9B99-4606-B980-863CF92DD114}">
      <dgm:prSet/>
      <dgm:spPr/>
      <dgm:t>
        <a:bodyPr/>
        <a:lstStyle/>
        <a:p>
          <a:endParaRPr lang="ru-RU"/>
        </a:p>
      </dgm:t>
    </dgm:pt>
    <dgm:pt modelId="{99529767-52DF-4B68-95C1-5BB6D0507FBF}" type="sibTrans" cxnId="{5B1C6957-9B99-4606-B980-863CF92DD114}">
      <dgm:prSet/>
      <dgm:spPr/>
      <dgm:t>
        <a:bodyPr/>
        <a:lstStyle/>
        <a:p>
          <a:endParaRPr lang="ru-RU"/>
        </a:p>
      </dgm:t>
    </dgm:pt>
    <dgm:pt modelId="{6F10F200-0F9D-41EE-A6B1-FE013B9FEC4D}">
      <dgm:prSet custT="1"/>
      <dgm:spPr/>
      <dgm:t>
        <a:bodyPr/>
        <a:lstStyle/>
        <a:p>
          <a:pPr algn="ctr" rtl="0"/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3. Stimularea investiţiilor pentru renovarea și utilarea tehnologică a fermelor </a:t>
          </a:r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zootehnice</a:t>
          </a: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l" rtl="0"/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4.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Procurarea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animalelor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de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pr</a:t>
          </a:r>
          <a:r>
            <a:rPr lang="ro-RO" sz="2000" b="1" dirty="0" err="1" smtClean="0">
              <a:latin typeface="Times New Roman" pitchFamily="18" charset="0"/>
              <a:cs typeface="Times New Roman" pitchFamily="18" charset="0"/>
            </a:rPr>
            <a:t>ăsilă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9DEBBFCD-B831-4180-A281-F4953BACAAE0}" type="parTrans" cxnId="{930B4D80-B2FD-47D0-B099-02109EBF3C8C}">
      <dgm:prSet/>
      <dgm:spPr/>
      <dgm:t>
        <a:bodyPr/>
        <a:lstStyle/>
        <a:p>
          <a:endParaRPr lang="ru-RU"/>
        </a:p>
      </dgm:t>
    </dgm:pt>
    <dgm:pt modelId="{498C6318-468E-4703-8252-03A0B769C365}" type="sibTrans" cxnId="{930B4D80-B2FD-47D0-B099-02109EBF3C8C}">
      <dgm:prSet/>
      <dgm:spPr/>
      <dgm:t>
        <a:bodyPr/>
        <a:lstStyle/>
        <a:p>
          <a:endParaRPr lang="ru-RU"/>
        </a:p>
      </dgm:t>
    </dgm:pt>
    <dgm:pt modelId="{F6FFDB20-AD54-44CE-84DF-61D18F8F6FE3}">
      <dgm:prSet custT="1"/>
      <dgm:spPr/>
      <dgm:t>
        <a:bodyPr/>
        <a:lstStyle/>
        <a:p>
          <a:pPr rtl="0"/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5. </a:t>
          </a:r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Stimularea investiţiilor pentru dezvoltarea infrastructurii </a:t>
          </a:r>
          <a:r>
            <a:rPr lang="ro-RO" sz="2000" b="1" dirty="0" err="1" smtClean="0">
              <a:latin typeface="Times New Roman" pitchFamily="18" charset="0"/>
              <a:cs typeface="Times New Roman" pitchFamily="18" charset="0"/>
            </a:rPr>
            <a:t>postrecoltare</a:t>
          </a:r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 şi procesare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3B5E57B6-0547-492D-A0E0-F4F46B26A069}" type="parTrans" cxnId="{51D643BE-1F4E-42CA-8B4D-F3889AF96D39}">
      <dgm:prSet/>
      <dgm:spPr/>
      <dgm:t>
        <a:bodyPr/>
        <a:lstStyle/>
        <a:p>
          <a:endParaRPr lang="ru-RU"/>
        </a:p>
      </dgm:t>
    </dgm:pt>
    <dgm:pt modelId="{F72105BA-0FBC-4123-9A55-98C40A37587A}" type="sibTrans" cxnId="{51D643BE-1F4E-42CA-8B4D-F3889AF96D39}">
      <dgm:prSet/>
      <dgm:spPr/>
      <dgm:t>
        <a:bodyPr/>
        <a:lstStyle/>
        <a:p>
          <a:endParaRPr lang="ru-RU"/>
        </a:p>
      </dgm:t>
    </dgm:pt>
    <dgm:pt modelId="{074DAFAF-BE0C-4737-878A-9A183FB11510}" type="pres">
      <dgm:prSet presAssocID="{77356500-1A84-41E7-A917-6CAA85D790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490B81-A8EF-4A78-8BA1-87428F8FA22C}" type="pres">
      <dgm:prSet presAssocID="{6E1D9419-78FD-41A1-8F47-EC32AFEE7BD9}" presName="linNode" presStyleCnt="0"/>
      <dgm:spPr/>
      <dgm:t>
        <a:bodyPr/>
        <a:lstStyle/>
        <a:p>
          <a:endParaRPr lang="ru-RU"/>
        </a:p>
      </dgm:t>
    </dgm:pt>
    <dgm:pt modelId="{6142A247-153B-4636-A1C3-B61E65AC32AE}" type="pres">
      <dgm:prSet presAssocID="{6E1D9419-78FD-41A1-8F47-EC32AFEE7BD9}" presName="parentText" presStyleLbl="node1" presStyleIdx="0" presStyleCnt="4" custScaleX="186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193A4A-38B7-4558-AB8B-2DDEE61268B6}" type="pres">
      <dgm:prSet presAssocID="{31B77CE2-6A24-41C8-940E-541441601FB8}" presName="sp" presStyleCnt="0"/>
      <dgm:spPr/>
      <dgm:t>
        <a:bodyPr/>
        <a:lstStyle/>
        <a:p>
          <a:endParaRPr lang="ru-RU"/>
        </a:p>
      </dgm:t>
    </dgm:pt>
    <dgm:pt modelId="{02EAC739-36FD-420F-B5AD-E9F2D796E33A}" type="pres">
      <dgm:prSet presAssocID="{A16C0704-932A-450F-B7C0-1F53A90F1578}" presName="linNode" presStyleCnt="0"/>
      <dgm:spPr/>
      <dgm:t>
        <a:bodyPr/>
        <a:lstStyle/>
        <a:p>
          <a:endParaRPr lang="ru-RU"/>
        </a:p>
      </dgm:t>
    </dgm:pt>
    <dgm:pt modelId="{795EF6B6-51C3-47F9-9526-5F9A94D17DB2}" type="pres">
      <dgm:prSet presAssocID="{A16C0704-932A-450F-B7C0-1F53A90F1578}" presName="parentText" presStyleLbl="node1" presStyleIdx="1" presStyleCnt="4" custScaleX="186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0F7BC-20C1-4EFF-935F-03D2073615C2}" type="pres">
      <dgm:prSet presAssocID="{99529767-52DF-4B68-95C1-5BB6D0507FBF}" presName="sp" presStyleCnt="0"/>
      <dgm:spPr/>
      <dgm:t>
        <a:bodyPr/>
        <a:lstStyle/>
        <a:p>
          <a:endParaRPr lang="ru-RU"/>
        </a:p>
      </dgm:t>
    </dgm:pt>
    <dgm:pt modelId="{06191B03-C34D-45F2-A001-E1E8C79FB640}" type="pres">
      <dgm:prSet presAssocID="{6F10F200-0F9D-41EE-A6B1-FE013B9FEC4D}" presName="linNode" presStyleCnt="0"/>
      <dgm:spPr/>
      <dgm:t>
        <a:bodyPr/>
        <a:lstStyle/>
        <a:p>
          <a:endParaRPr lang="ru-RU"/>
        </a:p>
      </dgm:t>
    </dgm:pt>
    <dgm:pt modelId="{ECB49A7A-EAA2-4B37-AFF6-E4E1D251EA40}" type="pres">
      <dgm:prSet presAssocID="{6F10F200-0F9D-41EE-A6B1-FE013B9FEC4D}" presName="parentText" presStyleLbl="node1" presStyleIdx="2" presStyleCnt="4" custScaleX="186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443F7-DC8B-482A-A7F0-F661AB09E24E}" type="pres">
      <dgm:prSet presAssocID="{498C6318-468E-4703-8252-03A0B769C365}" presName="sp" presStyleCnt="0"/>
      <dgm:spPr/>
      <dgm:t>
        <a:bodyPr/>
        <a:lstStyle/>
        <a:p>
          <a:endParaRPr lang="ru-RU"/>
        </a:p>
      </dgm:t>
    </dgm:pt>
    <dgm:pt modelId="{5242F296-5593-4492-AF80-4BBA2133AE5A}" type="pres">
      <dgm:prSet presAssocID="{F6FFDB20-AD54-44CE-84DF-61D18F8F6FE3}" presName="linNode" presStyleCnt="0"/>
      <dgm:spPr/>
      <dgm:t>
        <a:bodyPr/>
        <a:lstStyle/>
        <a:p>
          <a:endParaRPr lang="ru-RU"/>
        </a:p>
      </dgm:t>
    </dgm:pt>
    <dgm:pt modelId="{654E1A5F-2C0B-43C8-B03C-D765A80BADDD}" type="pres">
      <dgm:prSet presAssocID="{F6FFDB20-AD54-44CE-84DF-61D18F8F6FE3}" presName="parentText" presStyleLbl="node1" presStyleIdx="3" presStyleCnt="4" custScaleX="186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0B4D80-B2FD-47D0-B099-02109EBF3C8C}" srcId="{77356500-1A84-41E7-A917-6CAA85D79060}" destId="{6F10F200-0F9D-41EE-A6B1-FE013B9FEC4D}" srcOrd="2" destOrd="0" parTransId="{9DEBBFCD-B831-4180-A281-F4953BACAAE0}" sibTransId="{498C6318-468E-4703-8252-03A0B769C365}"/>
    <dgm:cxn modelId="{CAFC7B32-9BF8-4134-BFAB-F29AA4900DC1}" type="presOf" srcId="{77356500-1A84-41E7-A917-6CAA85D79060}" destId="{074DAFAF-BE0C-4737-878A-9A183FB11510}" srcOrd="0" destOrd="0" presId="urn:microsoft.com/office/officeart/2005/8/layout/vList5"/>
    <dgm:cxn modelId="{51D643BE-1F4E-42CA-8B4D-F3889AF96D39}" srcId="{77356500-1A84-41E7-A917-6CAA85D79060}" destId="{F6FFDB20-AD54-44CE-84DF-61D18F8F6FE3}" srcOrd="3" destOrd="0" parTransId="{3B5E57B6-0547-492D-A0E0-F4F46B26A069}" sibTransId="{F72105BA-0FBC-4123-9A55-98C40A37587A}"/>
    <dgm:cxn modelId="{F2FE0E8E-6BF0-4858-9AF9-F07B25F5B309}" type="presOf" srcId="{A16C0704-932A-450F-B7C0-1F53A90F1578}" destId="{795EF6B6-51C3-47F9-9526-5F9A94D17DB2}" srcOrd="0" destOrd="0" presId="urn:microsoft.com/office/officeart/2005/8/layout/vList5"/>
    <dgm:cxn modelId="{53797FA6-274C-4EAA-807A-D68308D5601F}" type="presOf" srcId="{6F10F200-0F9D-41EE-A6B1-FE013B9FEC4D}" destId="{ECB49A7A-EAA2-4B37-AFF6-E4E1D251EA40}" srcOrd="0" destOrd="0" presId="urn:microsoft.com/office/officeart/2005/8/layout/vList5"/>
    <dgm:cxn modelId="{FA2FBE42-D649-45C4-B8F9-63CEF52D6782}" type="presOf" srcId="{F6FFDB20-AD54-44CE-84DF-61D18F8F6FE3}" destId="{654E1A5F-2C0B-43C8-B03C-D765A80BADDD}" srcOrd="0" destOrd="0" presId="urn:microsoft.com/office/officeart/2005/8/layout/vList5"/>
    <dgm:cxn modelId="{6F7DAE23-8D91-4403-8A31-0A57C2BF9994}" srcId="{77356500-1A84-41E7-A917-6CAA85D79060}" destId="{6E1D9419-78FD-41A1-8F47-EC32AFEE7BD9}" srcOrd="0" destOrd="0" parTransId="{711F2FDF-2EA1-4107-A121-F0C605D2DB03}" sibTransId="{31B77CE2-6A24-41C8-940E-541441601FB8}"/>
    <dgm:cxn modelId="{5B1C6957-9B99-4606-B980-863CF92DD114}" srcId="{77356500-1A84-41E7-A917-6CAA85D79060}" destId="{A16C0704-932A-450F-B7C0-1F53A90F1578}" srcOrd="1" destOrd="0" parTransId="{1A007DE8-8EF4-4192-9C49-99CD7834DF43}" sibTransId="{99529767-52DF-4B68-95C1-5BB6D0507FBF}"/>
    <dgm:cxn modelId="{7CF19D8A-275E-4DE6-8924-347CB446AEE4}" type="presOf" srcId="{6E1D9419-78FD-41A1-8F47-EC32AFEE7BD9}" destId="{6142A247-153B-4636-A1C3-B61E65AC32AE}" srcOrd="0" destOrd="0" presId="urn:microsoft.com/office/officeart/2005/8/layout/vList5"/>
    <dgm:cxn modelId="{15B9A73A-E73E-43C5-998D-D8C8EB641593}" type="presParOf" srcId="{074DAFAF-BE0C-4737-878A-9A183FB11510}" destId="{64490B81-A8EF-4A78-8BA1-87428F8FA22C}" srcOrd="0" destOrd="0" presId="urn:microsoft.com/office/officeart/2005/8/layout/vList5"/>
    <dgm:cxn modelId="{5767DC99-5D31-4773-AF91-BB969C61FC76}" type="presParOf" srcId="{64490B81-A8EF-4A78-8BA1-87428F8FA22C}" destId="{6142A247-153B-4636-A1C3-B61E65AC32AE}" srcOrd="0" destOrd="0" presId="urn:microsoft.com/office/officeart/2005/8/layout/vList5"/>
    <dgm:cxn modelId="{4544D6B7-0C63-45F0-87CE-91A8DC5DD0EB}" type="presParOf" srcId="{074DAFAF-BE0C-4737-878A-9A183FB11510}" destId="{41193A4A-38B7-4558-AB8B-2DDEE61268B6}" srcOrd="1" destOrd="0" presId="urn:microsoft.com/office/officeart/2005/8/layout/vList5"/>
    <dgm:cxn modelId="{A89E3AD9-8CD9-4C78-BCEF-33AA4633D50B}" type="presParOf" srcId="{074DAFAF-BE0C-4737-878A-9A183FB11510}" destId="{02EAC739-36FD-420F-B5AD-E9F2D796E33A}" srcOrd="2" destOrd="0" presId="urn:microsoft.com/office/officeart/2005/8/layout/vList5"/>
    <dgm:cxn modelId="{8D79A78F-13E6-4622-9498-1B252306ED76}" type="presParOf" srcId="{02EAC739-36FD-420F-B5AD-E9F2D796E33A}" destId="{795EF6B6-51C3-47F9-9526-5F9A94D17DB2}" srcOrd="0" destOrd="0" presId="urn:microsoft.com/office/officeart/2005/8/layout/vList5"/>
    <dgm:cxn modelId="{562C3220-8C90-4FDB-B714-CDC751A8E4FA}" type="presParOf" srcId="{074DAFAF-BE0C-4737-878A-9A183FB11510}" destId="{98B0F7BC-20C1-4EFF-935F-03D2073615C2}" srcOrd="3" destOrd="0" presId="urn:microsoft.com/office/officeart/2005/8/layout/vList5"/>
    <dgm:cxn modelId="{04EE08FB-7046-4541-A860-C7ABB5F75BD7}" type="presParOf" srcId="{074DAFAF-BE0C-4737-878A-9A183FB11510}" destId="{06191B03-C34D-45F2-A001-E1E8C79FB640}" srcOrd="4" destOrd="0" presId="urn:microsoft.com/office/officeart/2005/8/layout/vList5"/>
    <dgm:cxn modelId="{C9E16A8E-B7F1-4365-AEA9-D0BCA839D7A5}" type="presParOf" srcId="{06191B03-C34D-45F2-A001-E1E8C79FB640}" destId="{ECB49A7A-EAA2-4B37-AFF6-E4E1D251EA40}" srcOrd="0" destOrd="0" presId="urn:microsoft.com/office/officeart/2005/8/layout/vList5"/>
    <dgm:cxn modelId="{706E965B-E855-4054-B1BD-1C2EC0B1406E}" type="presParOf" srcId="{074DAFAF-BE0C-4737-878A-9A183FB11510}" destId="{FCA443F7-DC8B-482A-A7F0-F661AB09E24E}" srcOrd="5" destOrd="0" presId="urn:microsoft.com/office/officeart/2005/8/layout/vList5"/>
    <dgm:cxn modelId="{EFB1EB70-54E9-44DE-829B-45B76AA56E33}" type="presParOf" srcId="{074DAFAF-BE0C-4737-878A-9A183FB11510}" destId="{5242F296-5593-4492-AF80-4BBA2133AE5A}" srcOrd="6" destOrd="0" presId="urn:microsoft.com/office/officeart/2005/8/layout/vList5"/>
    <dgm:cxn modelId="{89A78DE5-BC85-4A93-97DE-19D08143BFB4}" type="presParOf" srcId="{5242F296-5593-4492-AF80-4BBA2133AE5A}" destId="{654E1A5F-2C0B-43C8-B03C-D765A80BADD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DEEC3F-1E16-46C8-8601-B04AE7065D5B}" type="doc">
      <dgm:prSet loTypeId="urn:microsoft.com/office/officeart/2005/8/layout/arrow6" loCatId="relationship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4463D62-713B-4A53-912A-281655F7AB59}">
      <dgm:prSet phldrT="[Текст]" custT="1"/>
      <dgm:spPr/>
      <dgm:t>
        <a:bodyPr/>
        <a:lstStyle/>
        <a:p>
          <a:pPr rtl="0"/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I Tranșă - 75 % din valoarea subvenției, </a:t>
          </a:r>
          <a:r>
            <a:rPr lang="ro-RO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care se vor achita cu condiția prezentării dovezilor co-finanţării din partea Beneficiarului a 35%</a:t>
          </a:r>
          <a:endParaRPr lang="ru-RU" sz="20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4E5B27-65BF-4C6F-85C4-7F9438B2A959}" type="parTrans" cxnId="{236345A7-AFEE-46BE-AA0C-28AAB9F66979}">
      <dgm:prSet/>
      <dgm:spPr/>
      <dgm:t>
        <a:bodyPr/>
        <a:lstStyle/>
        <a:p>
          <a:endParaRPr lang="ru-RU"/>
        </a:p>
      </dgm:t>
    </dgm:pt>
    <dgm:pt modelId="{3A5A00A2-606C-45C9-9AE3-57F6DA3A6C52}" type="sibTrans" cxnId="{236345A7-AFEE-46BE-AA0C-28AAB9F66979}">
      <dgm:prSet/>
      <dgm:spPr/>
      <dgm:t>
        <a:bodyPr/>
        <a:lstStyle/>
        <a:p>
          <a:endParaRPr lang="ru-RU"/>
        </a:p>
      </dgm:t>
    </dgm:pt>
    <dgm:pt modelId="{196F7950-3D36-4580-AAC5-071795BD8AFE}">
      <dgm:prSet phldrT="[Текст]" custT="1"/>
      <dgm:spPr/>
      <dgm:t>
        <a:bodyPr/>
        <a:lstStyle/>
        <a:p>
          <a:pPr rtl="0"/>
          <a:endParaRPr lang="ro-RO" sz="2000" b="1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o-RO" sz="2000" b="1" dirty="0" smtClean="0">
              <a:latin typeface="Times New Roman" pitchFamily="18" charset="0"/>
              <a:cs typeface="Times New Roman" pitchFamily="18" charset="0"/>
            </a:rPr>
            <a:t>II Tranșă – 25% din valoarea subvenției, </a:t>
          </a:r>
          <a:r>
            <a:rPr lang="ro-RO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în baza cererii de debursare la darea în exploatare și prezentarea actelor confirmative</a:t>
          </a:r>
          <a:endParaRPr lang="ru-RU" sz="20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6FDA5C-B8C2-4F9A-B255-D957E4F738D7}" type="parTrans" cxnId="{3080E511-2F36-4B74-963C-2F0A09C36AB3}">
      <dgm:prSet/>
      <dgm:spPr/>
      <dgm:t>
        <a:bodyPr/>
        <a:lstStyle/>
        <a:p>
          <a:endParaRPr lang="ru-RU"/>
        </a:p>
      </dgm:t>
    </dgm:pt>
    <dgm:pt modelId="{A5BD27FB-B7BC-450D-89C5-32D5CB50BF1E}" type="sibTrans" cxnId="{3080E511-2F36-4B74-963C-2F0A09C36AB3}">
      <dgm:prSet/>
      <dgm:spPr/>
      <dgm:t>
        <a:bodyPr/>
        <a:lstStyle/>
        <a:p>
          <a:endParaRPr lang="ru-RU"/>
        </a:p>
      </dgm:t>
    </dgm:pt>
    <dgm:pt modelId="{9FC4A978-A35D-4B38-A13E-8763D2056484}" type="pres">
      <dgm:prSet presAssocID="{7FDEEC3F-1E16-46C8-8601-B04AE7065D5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D09BE5-30DF-4B8B-9739-FDF2EE5980D2}" type="pres">
      <dgm:prSet presAssocID="{7FDEEC3F-1E16-46C8-8601-B04AE7065D5B}" presName="ribbon" presStyleLbl="node1" presStyleIdx="0" presStyleCnt="1" custScaleY="109753"/>
      <dgm:spPr/>
      <dgm:t>
        <a:bodyPr/>
        <a:lstStyle/>
        <a:p>
          <a:endParaRPr lang="ru-RU"/>
        </a:p>
      </dgm:t>
    </dgm:pt>
    <dgm:pt modelId="{60020F7D-AA20-4423-974A-DECFA67E9F54}" type="pres">
      <dgm:prSet presAssocID="{7FDEEC3F-1E16-46C8-8601-B04AE7065D5B}" presName="leftArrowText" presStyleLbl="node1" presStyleIdx="0" presStyleCnt="1" custScaleX="111245" custScaleY="1451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9BB9F6-D634-4B42-B3CF-4CD86C6469BB}" type="pres">
      <dgm:prSet presAssocID="{7FDEEC3F-1E16-46C8-8601-B04AE7065D5B}" presName="rightArrowText" presStyleLbl="node1" presStyleIdx="0" presStyleCnt="1" custScaleY="118487" custLinFactNeighborY="-136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5E3356-48ED-4348-8BF0-9711877402CA}" type="presOf" srcId="{7FDEEC3F-1E16-46C8-8601-B04AE7065D5B}" destId="{9FC4A978-A35D-4B38-A13E-8763D2056484}" srcOrd="0" destOrd="0" presId="urn:microsoft.com/office/officeart/2005/8/layout/arrow6"/>
    <dgm:cxn modelId="{BB0832E6-BB04-4ED4-9464-2D0FFC48A20C}" type="presOf" srcId="{196F7950-3D36-4580-AAC5-071795BD8AFE}" destId="{039BB9F6-D634-4B42-B3CF-4CD86C6469BB}" srcOrd="0" destOrd="0" presId="urn:microsoft.com/office/officeart/2005/8/layout/arrow6"/>
    <dgm:cxn modelId="{236345A7-AFEE-46BE-AA0C-28AAB9F66979}" srcId="{7FDEEC3F-1E16-46C8-8601-B04AE7065D5B}" destId="{84463D62-713B-4A53-912A-281655F7AB59}" srcOrd="0" destOrd="0" parTransId="{014E5B27-65BF-4C6F-85C4-7F9438B2A959}" sibTransId="{3A5A00A2-606C-45C9-9AE3-57F6DA3A6C52}"/>
    <dgm:cxn modelId="{CAF59ED5-F320-49BE-91E2-012E850468E5}" type="presOf" srcId="{84463D62-713B-4A53-912A-281655F7AB59}" destId="{60020F7D-AA20-4423-974A-DECFA67E9F54}" srcOrd="0" destOrd="0" presId="urn:microsoft.com/office/officeart/2005/8/layout/arrow6"/>
    <dgm:cxn modelId="{3080E511-2F36-4B74-963C-2F0A09C36AB3}" srcId="{7FDEEC3F-1E16-46C8-8601-B04AE7065D5B}" destId="{196F7950-3D36-4580-AAC5-071795BD8AFE}" srcOrd="1" destOrd="0" parTransId="{886FDA5C-B8C2-4F9A-B255-D957E4F738D7}" sibTransId="{A5BD27FB-B7BC-450D-89C5-32D5CB50BF1E}"/>
    <dgm:cxn modelId="{90F9739B-4CBF-4D38-A79B-D326F8C9C880}" type="presParOf" srcId="{9FC4A978-A35D-4B38-A13E-8763D2056484}" destId="{54D09BE5-30DF-4B8B-9739-FDF2EE5980D2}" srcOrd="0" destOrd="0" presId="urn:microsoft.com/office/officeart/2005/8/layout/arrow6"/>
    <dgm:cxn modelId="{B819E16C-3445-4E36-A7EC-ABDE306C35E1}" type="presParOf" srcId="{9FC4A978-A35D-4B38-A13E-8763D2056484}" destId="{60020F7D-AA20-4423-974A-DECFA67E9F54}" srcOrd="1" destOrd="0" presId="urn:microsoft.com/office/officeart/2005/8/layout/arrow6"/>
    <dgm:cxn modelId="{82792849-E66D-4DA7-87A2-DC5D26FECC96}" type="presParOf" srcId="{9FC4A978-A35D-4B38-A13E-8763D2056484}" destId="{039BB9F6-D634-4B42-B3CF-4CD86C6469B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09BE5-30DF-4B8B-9739-FDF2EE5980D2}">
      <dsp:nvSpPr>
        <dsp:cNvPr id="0" name=""/>
        <dsp:cNvSpPr/>
      </dsp:nvSpPr>
      <dsp:spPr>
        <a:xfrm>
          <a:off x="0" y="500055"/>
          <a:ext cx="7886700" cy="2462227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20F7D-AA20-4423-974A-DECFA67E9F54}">
      <dsp:nvSpPr>
        <dsp:cNvPr id="0" name=""/>
        <dsp:cNvSpPr/>
      </dsp:nvSpPr>
      <dsp:spPr>
        <a:xfrm>
          <a:off x="946404" y="705897"/>
          <a:ext cx="2602610" cy="154579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60020" rIns="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500" kern="1200" dirty="0" smtClean="0">
              <a:latin typeface="Times New Roman" pitchFamily="18" charset="0"/>
              <a:cs typeface="Times New Roman" pitchFamily="18" charset="0"/>
            </a:rPr>
            <a:t>Tineri fermieri</a:t>
          </a:r>
          <a:endParaRPr lang="ru-RU" sz="4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46404" y="705897"/>
        <a:ext cx="2602610" cy="1545793"/>
      </dsp:txXfrm>
    </dsp:sp>
    <dsp:sp modelId="{039BB9F6-D634-4B42-B3CF-4CD86C6469BB}">
      <dsp:nvSpPr>
        <dsp:cNvPr id="0" name=""/>
        <dsp:cNvSpPr/>
      </dsp:nvSpPr>
      <dsp:spPr>
        <a:xfrm>
          <a:off x="3943350" y="1210646"/>
          <a:ext cx="3075813" cy="154579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60020" rIns="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500" kern="1200" dirty="0" smtClean="0">
              <a:latin typeface="Times New Roman" pitchFamily="18" charset="0"/>
              <a:cs typeface="Times New Roman" pitchFamily="18" charset="0"/>
            </a:rPr>
            <a:t>Femei fermieri</a:t>
          </a:r>
          <a:endParaRPr lang="ru-RU" sz="4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43350" y="1210646"/>
        <a:ext cx="3075813" cy="1545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2A247-153B-4636-A1C3-B61E65AC32AE}">
      <dsp:nvSpPr>
        <dsp:cNvPr id="0" name=""/>
        <dsp:cNvSpPr/>
      </dsp:nvSpPr>
      <dsp:spPr>
        <a:xfrm>
          <a:off x="1290546" y="2177"/>
          <a:ext cx="5305607" cy="104746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  <a:sym typeface="Symbol"/>
            </a:rPr>
            <a:t>1. S</a:t>
          </a: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timularea investițiilor pentru producerea legumelor şi a fructelor pe teren protejat (sere de iarnă, solarii şi tuneluri)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1679" y="53310"/>
        <a:ext cx="5203341" cy="945199"/>
      </dsp:txXfrm>
    </dsp:sp>
    <dsp:sp modelId="{795EF6B6-51C3-47F9-9526-5F9A94D17DB2}">
      <dsp:nvSpPr>
        <dsp:cNvPr id="0" name=""/>
        <dsp:cNvSpPr/>
      </dsp:nvSpPr>
      <dsp:spPr>
        <a:xfrm>
          <a:off x="1290546" y="1102016"/>
          <a:ext cx="5305607" cy="104746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13333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2. Stimularea investiţiilor pentru înfiinţarea, modernizarea plantaţiilor multianuale, inclusiv a plantaţiilor viticole şi a plantaţiilor pomicole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1679" y="1153149"/>
        <a:ext cx="5203341" cy="945199"/>
      </dsp:txXfrm>
    </dsp:sp>
    <dsp:sp modelId="{ECB49A7A-EAA2-4B37-AFF6-E4E1D251EA40}">
      <dsp:nvSpPr>
        <dsp:cNvPr id="0" name=""/>
        <dsp:cNvSpPr/>
      </dsp:nvSpPr>
      <dsp:spPr>
        <a:xfrm>
          <a:off x="1290546" y="2201855"/>
          <a:ext cx="5305607" cy="104746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26667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3. Stimularea investiţiilor pentru renovarea și utilarea tehnologică a fermelor </a:t>
          </a: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zootehnice</a:t>
          </a: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4.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Procurarea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animalelor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de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pr</a:t>
          </a:r>
          <a:r>
            <a:rPr lang="ro-RO" sz="2000" b="1" kern="1200" dirty="0" err="1" smtClean="0">
              <a:latin typeface="Times New Roman" pitchFamily="18" charset="0"/>
              <a:cs typeface="Times New Roman" pitchFamily="18" charset="0"/>
            </a:rPr>
            <a:t>ăsilă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1679" y="2252988"/>
        <a:ext cx="5203341" cy="945199"/>
      </dsp:txXfrm>
    </dsp:sp>
    <dsp:sp modelId="{654E1A5F-2C0B-43C8-B03C-D765A80BADDD}">
      <dsp:nvSpPr>
        <dsp:cNvPr id="0" name=""/>
        <dsp:cNvSpPr/>
      </dsp:nvSpPr>
      <dsp:spPr>
        <a:xfrm>
          <a:off x="1290546" y="3301694"/>
          <a:ext cx="5305607" cy="104746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5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5. </a:t>
          </a: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Stimularea investiţiilor pentru dezvoltarea infrastructurii </a:t>
          </a:r>
          <a:r>
            <a:rPr lang="ro-RO" sz="2000" b="1" kern="1200" dirty="0" err="1" smtClean="0">
              <a:latin typeface="Times New Roman" pitchFamily="18" charset="0"/>
              <a:cs typeface="Times New Roman" pitchFamily="18" charset="0"/>
            </a:rPr>
            <a:t>postrecoltare</a:t>
          </a: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 şi procesare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1679" y="3352827"/>
        <a:ext cx="5203341" cy="945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09BE5-30DF-4B8B-9739-FDF2EE5980D2}">
      <dsp:nvSpPr>
        <dsp:cNvPr id="0" name=""/>
        <dsp:cNvSpPr/>
      </dsp:nvSpPr>
      <dsp:spPr>
        <a:xfrm>
          <a:off x="0" y="214307"/>
          <a:ext cx="7886700" cy="3462355"/>
        </a:xfrm>
        <a:prstGeom prst="leftRightRibb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0020F7D-AA20-4423-974A-DECFA67E9F54}">
      <dsp:nvSpPr>
        <dsp:cNvPr id="0" name=""/>
        <dsp:cNvSpPr/>
      </dsp:nvSpPr>
      <dsp:spPr>
        <a:xfrm>
          <a:off x="800072" y="571506"/>
          <a:ext cx="2895274" cy="2243208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I Tranșă - 75 % din valoarea subvenției, </a:t>
          </a:r>
          <a:r>
            <a:rPr lang="ro-RO" sz="20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care se vor achita cu condiția prezentării dovezilor co-finanţării din partea Beneficiarului a 35%</a:t>
          </a:r>
          <a:endParaRPr lang="ru-RU" sz="20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00072" y="571506"/>
        <a:ext cx="2895274" cy="2243208"/>
      </dsp:txXfrm>
    </dsp:sp>
    <dsp:sp modelId="{039BB9F6-D634-4B42-B3CF-4CD86C6469BB}">
      <dsp:nvSpPr>
        <dsp:cNvPr id="0" name=""/>
        <dsp:cNvSpPr/>
      </dsp:nvSpPr>
      <dsp:spPr>
        <a:xfrm>
          <a:off x="3943350" y="1071571"/>
          <a:ext cx="3075813" cy="183156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Times New Roman" pitchFamily="18" charset="0"/>
              <a:cs typeface="Times New Roman" pitchFamily="18" charset="0"/>
            </a:rPr>
            <a:t>II Tranșă – 25% din valoarea subvenției, </a:t>
          </a:r>
          <a:r>
            <a:rPr lang="ro-RO" sz="20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în baza cererii de debursare la darea în exploatare și prezentarea actelor confirmative</a:t>
          </a:r>
          <a:endParaRPr lang="ru-RU" sz="20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43350" y="1071571"/>
        <a:ext cx="3075813" cy="1831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BDE9F-4609-4BBE-A90B-CC6D5B95E221}" type="datetimeFigureOut">
              <a:rPr lang="ro-RO" smtClean="0"/>
              <a:pPr/>
              <a:t>04.09.2018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62BB7-9FC7-47F1-B839-00BE251CAA5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495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1095238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841215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137484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4970551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7895108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304941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723964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B4EDE-60F9-4B1B-80BD-B4FF70B8A15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48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109523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37481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056017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3140502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087189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323303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656771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81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altLang="x-none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96B2-D7AD-4FC1-A0F0-342EE59007B4}" type="slidenum">
              <a:rPr lang="x-none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3545922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o-RO" smtClean="0"/>
              <a:t>Clic pentru a edita stilul de subtitlu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1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74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064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o-RO" smtClean="0"/>
              <a:t>Clic pentru a edita stilul de subtitlu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732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45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3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301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96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689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019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12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75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3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681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03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21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3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95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17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8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78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68" y="291323"/>
            <a:ext cx="1905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9"/>
          <p:cNvSpPr/>
          <p:nvPr userDrawn="1"/>
        </p:nvSpPr>
        <p:spPr>
          <a:xfrm>
            <a:off x="7773409" y="5960312"/>
            <a:ext cx="13411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www.aipa.gov.md</a:t>
            </a:r>
            <a:endParaRPr lang="ru-RU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10"/>
          <p:cNvSpPr/>
          <p:nvPr userDrawn="1"/>
        </p:nvSpPr>
        <p:spPr>
          <a:xfrm>
            <a:off x="-10090" y="5960313"/>
            <a:ext cx="5508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Dezvoltăm</a:t>
            </a:r>
            <a:r>
              <a:rPr lang="ro-RO" sz="1200" b="1" baseline="0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agricultura și zonele rurale</a:t>
            </a:r>
            <a:endParaRPr lang="ru-RU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311"/>
            <a:ext cx="971600" cy="62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400" y="6237310"/>
            <a:ext cx="102979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311"/>
            <a:ext cx="89959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192" y="6237312"/>
            <a:ext cx="102396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37309"/>
            <a:ext cx="100811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237308"/>
            <a:ext cx="108012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237307"/>
            <a:ext cx="1115615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32"/>
          <p:cNvSpPr/>
          <p:nvPr userDrawn="1"/>
        </p:nvSpPr>
        <p:spPr>
          <a:xfrm>
            <a:off x="5720166" y="387255"/>
            <a:ext cx="2456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dirty="0" err="1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</a:t>
            </a:r>
            <a:r>
              <a:rPr lang="en-US" sz="12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Agriculturii</a:t>
            </a:r>
            <a:r>
              <a:rPr lang="en-US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200" b="1" baseline="0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baseline="0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</a:t>
            </a:r>
            <a:r>
              <a:rPr lang="ro-RO" sz="1200" b="1" baseline="0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ării</a:t>
            </a:r>
            <a:r>
              <a:rPr lang="ro-RO" sz="1200" b="1" baseline="0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Regionale și Mediului </a:t>
            </a:r>
          </a:p>
          <a:p>
            <a:pPr algn="l"/>
            <a:r>
              <a:rPr lang="ro-RO" sz="1200" b="0" baseline="0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Republicii Moldova</a:t>
            </a:r>
            <a:endParaRPr lang="en-US" sz="1200" b="0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3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035" y="300848"/>
            <a:ext cx="70643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58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u-RU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u-RU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37067-1BA2-4AA0-BDC2-C0834238A8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04/09/18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D06FA-57ED-4EB1-8179-A0507B36BFC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68" y="291323"/>
            <a:ext cx="1905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9"/>
          <p:cNvSpPr/>
          <p:nvPr userDrawn="1"/>
        </p:nvSpPr>
        <p:spPr>
          <a:xfrm>
            <a:off x="7773409" y="5960312"/>
            <a:ext cx="13411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www.aipa.gov.md</a:t>
            </a:r>
            <a:endParaRPr lang="ru-RU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10"/>
          <p:cNvSpPr/>
          <p:nvPr userDrawn="1"/>
        </p:nvSpPr>
        <p:spPr>
          <a:xfrm>
            <a:off x="-10090" y="5960313"/>
            <a:ext cx="5508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Dezvoltăm agricultura și zonele rurale</a:t>
            </a:r>
            <a:endParaRPr lang="ru-RU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311"/>
            <a:ext cx="971600" cy="62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00" y="6237312"/>
            <a:ext cx="97160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400" y="6237310"/>
            <a:ext cx="102979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311"/>
            <a:ext cx="89959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192" y="6237312"/>
            <a:ext cx="102396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37309"/>
            <a:ext cx="1008112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237308"/>
            <a:ext cx="1080120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C:\Users\admin\Desktop\^4349716C11DD984CB933EF2AAB91B819CD815FD356B1524828^pimgpsh_thumbnail_win_distr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237307"/>
            <a:ext cx="1115615" cy="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32"/>
          <p:cNvSpPr/>
          <p:nvPr userDrawn="1"/>
        </p:nvSpPr>
        <p:spPr>
          <a:xfrm>
            <a:off x="5720166" y="387255"/>
            <a:ext cx="2456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</a:t>
            </a:r>
            <a:r>
              <a:rPr lang="en-US" sz="12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Agriculturii</a:t>
            </a:r>
            <a:r>
              <a:rPr lang="en-US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</a:t>
            </a:r>
            <a:r>
              <a:rPr lang="ro-RO" sz="1200" b="1" dirty="0" err="1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ării</a:t>
            </a:r>
            <a:r>
              <a:rPr lang="ro-RO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Regionale și Mediului </a:t>
            </a:r>
          </a:p>
          <a:p>
            <a:r>
              <a:rPr lang="ro-RO" sz="1200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Republicii Moldova</a:t>
            </a:r>
            <a:endParaRPr lang="en-US" sz="1200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3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035" y="300848"/>
            <a:ext cx="70643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752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lex:LPLP2004070824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640960" cy="3456384"/>
          </a:xfrm>
        </p:spPr>
        <p:txBody>
          <a:bodyPr>
            <a:normAutofit/>
          </a:bodyPr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</a:rPr>
              <a:t>Suport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bugetar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prin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prisma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subven</a:t>
            </a:r>
            <a:r>
              <a:rPr lang="ro-RO" sz="4400" b="1" i="1" dirty="0" err="1" smtClean="0">
                <a:solidFill>
                  <a:srgbClr val="002060"/>
                </a:solidFill>
              </a:rPr>
              <a:t>ționării</a:t>
            </a:r>
            <a:r>
              <a:rPr lang="ro-RO" sz="4400" b="1" i="1" dirty="0" smtClean="0">
                <a:solidFill>
                  <a:srgbClr val="002060"/>
                </a:solidFill>
              </a:rPr>
              <a:t> în Republica Moldova</a:t>
            </a:r>
            <a:endParaRPr lang="ro-RO" sz="4400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88" y="5013176"/>
            <a:ext cx="8389440" cy="936105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45720" indent="0">
              <a:buNone/>
            </a:pPr>
            <a:r>
              <a:rPr lang="pt-BR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de</a:t>
            </a:r>
            <a:r>
              <a:rPr lang="pt-BR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" indent="0">
              <a:buNone/>
            </a:pPr>
            <a:r>
              <a:rPr lang="pt-BR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ro-RO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pt-BR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AIPA</a:t>
            </a:r>
            <a:r>
              <a:rPr lang="ro-RO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pt-BR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97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1.9. Stimularea activităților de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promovare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 piețele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externe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755988"/>
              </p:ext>
            </p:extLst>
          </p:nvPr>
        </p:nvGraphicFramePr>
        <p:xfrm>
          <a:off x="107504" y="1843489"/>
          <a:ext cx="8907909" cy="3545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5080">
                  <a:extLst>
                    <a:ext uri="{9D8B030D-6E8A-4147-A177-3AD203B41FA5}">
                      <a16:colId xmlns:a16="http://schemas.microsoft.com/office/drawing/2014/main" xmlns="" val="822518066"/>
                    </a:ext>
                  </a:extLst>
                </a:gridCol>
                <a:gridCol w="7062829">
                  <a:extLst>
                    <a:ext uri="{9D8B030D-6E8A-4147-A177-3AD203B41FA5}">
                      <a16:colId xmlns:a16="http://schemas.microsoft.com/office/drawing/2014/main" xmlns="" val="1830095025"/>
                    </a:ext>
                  </a:extLst>
                </a:gridCol>
              </a:tblGrid>
              <a:tr h="442688"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7085068"/>
                  </a:ext>
                </a:extLst>
              </a:tr>
              <a:tr h="1848391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Obiect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x-none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Susținerea producătorilor în 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participarea și organizarea de expoziții,</a:t>
                      </a:r>
                      <a:r>
                        <a:rPr lang="ro-RO" sz="18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târguri, concursuri, cu profil agroalimentar, inclusiv în rețelele de comercializare pe piața externă</a:t>
                      </a:r>
                      <a:endParaRPr lang="en-GB" sz="18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Înregistrarea produselor cu indicație geografică protejată, denumire de origine protejată, specialitate tradițională garantată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43942411"/>
                  </a:ext>
                </a:extLst>
              </a:tr>
              <a:tr h="442688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Volum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GB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din costul cheltuielilor eligibile 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71050377"/>
                  </a:ext>
                </a:extLst>
              </a:tr>
              <a:tr h="7968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100000 lei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pentru participarea la expoziții;</a:t>
                      </a:r>
                      <a:endParaRPr lang="en-GB" sz="180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30000 lei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pentru înregistrarea produselor IGP/DOP.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92655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70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Submăsura 2.1. Stimularea investiţiilor pentru consolidarea terenurilor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989142"/>
              </p:ext>
            </p:extLst>
          </p:nvPr>
        </p:nvGraphicFramePr>
        <p:xfrm>
          <a:off x="571472" y="1691216"/>
          <a:ext cx="821537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685"/>
                <a:gridCol w="4107685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o-MD" sz="1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Sprijinul va fi acordat în cadrul prezentei măsuri producătorilor agricoli care au consolidat</a:t>
                      </a:r>
                      <a:r>
                        <a:rPr lang="ro-MD" sz="19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MD" sz="1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cel puţin 3 parcele de teren agricol, în vederea formării unui singur bun imobil, prin metoda vânzării-cumpărării, schimbului, donaţiei.</a:t>
                      </a:r>
                    </a:p>
                    <a:p>
                      <a:r>
                        <a:rPr lang="ro-MD" sz="19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Subvenţia acordată în cazul prezentei măsuri constituie 50% din: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o-MD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taxa de stat şi plata pentru serviciile notariale, la autentificarea notarială a contractelor de vânzare-cumpărare, schimb, donaţie a terenurilor agricole, precum şi cheltuielile de înregistrare a contractelor menţionate, la oficiile cadastrale teritoriale;</a:t>
                      </a:r>
                      <a:endParaRPr lang="ru-RU" sz="19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o-MD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costul lucrărilor cadastrale în cazul comasării, în vederea formării unui singur bun imobil, dar nu mai mult de </a:t>
                      </a:r>
                      <a:r>
                        <a:rPr lang="ro-MD" sz="19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500,0 lei per parcelă.</a:t>
                      </a:r>
                      <a:endParaRPr lang="ru-RU" sz="1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o-MD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Suma totală a subvenţiei pe care o poate solicita un producător agricol în cadrul prezentei măsuri constituie </a:t>
                      </a:r>
                      <a:r>
                        <a:rPr lang="ro-MD" sz="19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 mii lei.</a:t>
                      </a:r>
                      <a:endParaRPr lang="ru-RU" sz="1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94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2.2. Stimularea investiţiilor pentru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procurarea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echipamentului de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irigare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50011" cy="461599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Mărimea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sprijinului 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acordat: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 din costul 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sistemelor noi de irigare prin picurare </a:t>
            </a:r>
            <a:r>
              <a:rPr lang="ro-MD" sz="1900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o-MD" sz="1900" u="sng" dirty="0" err="1" smtClean="0">
                <a:latin typeface="Times New Roman" pitchFamily="18" charset="0"/>
                <a:cs typeface="Times New Roman" pitchFamily="18" charset="0"/>
              </a:rPr>
              <a:t>microaspersiune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dar nu mai mult de </a:t>
            </a:r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1,0 mil. lei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beneficiar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40%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 din costul 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sistemului de irigare prin </a:t>
            </a:r>
            <a:r>
              <a:rPr lang="ro-MD" sz="1900" u="sng" dirty="0" smtClean="0">
                <a:latin typeface="Times New Roman" pitchFamily="18" charset="0"/>
                <a:cs typeface="Times New Roman" pitchFamily="18" charset="0"/>
              </a:rPr>
              <a:t>aspersiune / 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sistemelor mobile de </a:t>
            </a:r>
            <a:r>
              <a:rPr lang="ro-MD" sz="1900" u="sng" dirty="0" smtClean="0">
                <a:latin typeface="Times New Roman" pitchFamily="18" charset="0"/>
                <a:cs typeface="Times New Roman" pitchFamily="18" charset="0"/>
              </a:rPr>
              <a:t>irigare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dar nu mai mult de </a:t>
            </a:r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800,0 mii lei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per beneficiar;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 din costul 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staţiei de pompare, staţiei de </a:t>
            </a:r>
            <a:r>
              <a:rPr lang="ro-MD" sz="1900" u="sng" dirty="0" err="1">
                <a:latin typeface="Times New Roman" pitchFamily="18" charset="0"/>
                <a:cs typeface="Times New Roman" pitchFamily="18" charset="0"/>
              </a:rPr>
              <a:t>fertigare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MD" sz="1900" u="sng" dirty="0" err="1">
                <a:latin typeface="Times New Roman" pitchFamily="18" charset="0"/>
                <a:cs typeface="Times New Roman" pitchFamily="18" charset="0"/>
              </a:rPr>
              <a:t>geomembranei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MD" sz="1900" u="sng" dirty="0" err="1">
                <a:latin typeface="Times New Roman" pitchFamily="18" charset="0"/>
                <a:cs typeface="Times New Roman" pitchFamily="18" charset="0"/>
              </a:rPr>
              <a:t>geotextilului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 pentru captarea </a:t>
            </a:r>
            <a:r>
              <a:rPr lang="ro-MD" sz="1900" u="sng" dirty="0" smtClean="0">
                <a:latin typeface="Times New Roman" pitchFamily="18" charset="0"/>
                <a:cs typeface="Times New Roman" pitchFamily="18" charset="0"/>
              </a:rPr>
              <a:t>apei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dar nu mai mult de </a:t>
            </a:r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1,0 mil. lei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per beneficiar;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 din costul echipamentului care formează </a:t>
            </a:r>
            <a:r>
              <a:rPr lang="ro-MD" sz="1900" u="sng" dirty="0">
                <a:latin typeface="Times New Roman" pitchFamily="18" charset="0"/>
                <a:cs typeface="Times New Roman" pitchFamily="18" charset="0"/>
              </a:rPr>
              <a:t>reţelele de aducţie şi/sau de distribuţie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, dar nu mai mult de </a:t>
            </a:r>
            <a:r>
              <a:rPr lang="ro-MD" sz="1900" b="1" dirty="0">
                <a:latin typeface="Times New Roman" pitchFamily="18" charset="0"/>
                <a:cs typeface="Times New Roman" pitchFamily="18" charset="0"/>
              </a:rPr>
              <a:t>2,5 mil. lei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ro-MD" sz="1900" dirty="0" smtClean="0">
                <a:latin typeface="Times New Roman" pitchFamily="18" charset="0"/>
                <a:cs typeface="Times New Roman" pitchFamily="18" charset="0"/>
              </a:rPr>
              <a:t>beneficiar.</a:t>
            </a:r>
          </a:p>
          <a:p>
            <a:pPr marL="0" lvl="0" indent="0">
              <a:buNone/>
            </a:pPr>
            <a:r>
              <a:rPr lang="ro-RO" sz="19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sz="1900" dirty="0">
                <a:latin typeface="Times New Roman" pitchFamily="18" charset="0"/>
                <a:cs typeface="Times New Roman" pitchFamily="18" charset="0"/>
              </a:rPr>
              <a:t>bunuri achiziționate de producție autohtonă </a:t>
            </a:r>
            <a:r>
              <a:rPr lang="ro-RO" sz="1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sprijinului</a:t>
            </a:r>
            <a:r>
              <a:rPr lang="ro-RO" sz="19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se va majora cu 10% </a:t>
            </a:r>
            <a:r>
              <a:rPr lang="ro-RO" sz="1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sz="19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sz="1900" dirty="0">
                <a:latin typeface="Times New Roman" pitchFamily="18" charset="0"/>
                <a:cs typeface="Times New Roman" pitchFamily="18" charset="0"/>
              </a:rPr>
              <a:t>valoarea investiției eligibile</a:t>
            </a:r>
            <a:r>
              <a:rPr lang="ro-RO" sz="19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x-none" dirty="0"/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2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57300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2.3. Stimularea producătorilor agricoli pentru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compensarea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cheltuielilor la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irigare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825718"/>
              </p:ext>
            </p:extLst>
          </p:nvPr>
        </p:nvGraphicFramePr>
        <p:xfrm>
          <a:off x="217609" y="2039815"/>
          <a:ext cx="8645037" cy="313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249">
                  <a:extLst>
                    <a:ext uri="{9D8B030D-6E8A-4147-A177-3AD203B41FA5}">
                      <a16:colId xmlns:a16="http://schemas.microsoft.com/office/drawing/2014/main" xmlns="" val="822518066"/>
                    </a:ext>
                  </a:extLst>
                </a:gridCol>
                <a:gridCol w="6962788">
                  <a:extLst>
                    <a:ext uri="{9D8B030D-6E8A-4147-A177-3AD203B41FA5}">
                      <a16:colId xmlns:a16="http://schemas.microsoft.com/office/drawing/2014/main" xmlns="" val="1830095025"/>
                    </a:ext>
                  </a:extLst>
                </a:gridCol>
              </a:tblGrid>
              <a:tr h="292948">
                <a:tc gridSpan="2">
                  <a:txBody>
                    <a:bodyPr/>
                    <a:lstStyle/>
                    <a:p>
                      <a:endParaRPr lang="en-GB" noProof="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7085068"/>
                  </a:ext>
                </a:extLst>
              </a:tr>
              <a:tr h="415009">
                <a:tc>
                  <a:txBody>
                    <a:bodyPr/>
                    <a:lstStyle/>
                    <a:p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Obiect 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ro-MD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Compensarea parţială a cheltuielilor suportate la pomparea/repomparea apei pentru irigare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43942411"/>
                  </a:ext>
                </a:extLst>
              </a:tr>
              <a:tr h="415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Mărimea subvenției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lvl="0"/>
                      <a:r>
                        <a:rPr lang="ro-MD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50% din costul din sistemele de irigare centralizate;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o-MD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80% din costul cheltuielilor suportate la repomparea apei de două şi mai multe ori din sistemul de irigare centralizat;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o-MD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1,2 lei pentru fiecare 1m</a:t>
                      </a:r>
                      <a:r>
                        <a:rPr lang="ro-MD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ro-MD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de apă utilizată efectiv la irigaţie prin sistemele de irigare.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71050377"/>
                  </a:ext>
                </a:extLst>
              </a:tr>
              <a:tr h="330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Suma maximă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500,000 lei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92655444"/>
                  </a:ext>
                </a:extLst>
              </a:tr>
              <a:tr h="330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Notă: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Sporirea randamentului producerii pe terenurile irigate</a:t>
                      </a:r>
                      <a:endParaRPr lang="en-GB" sz="18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89204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76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2.4. Stimularea investiţiilor pentru </a:t>
            </a:r>
            <a:r>
              <a:rPr lang="ro-M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procurarea </a:t>
            </a:r>
            <a:r>
              <a:rPr lang="ro-M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echipamentului </a:t>
            </a:r>
            <a:r>
              <a:rPr lang="ro-MD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No-Till</a:t>
            </a:r>
            <a:r>
              <a:rPr lang="ro-M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şi </a:t>
            </a:r>
            <a:r>
              <a:rPr lang="ro-MD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Mini-Till</a:t>
            </a:r>
            <a:endParaRPr lang="en-GB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643998" cy="1603375"/>
          </a:xfrm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defRPr/>
            </a:pP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Mărimea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sprijinului acordat se calculează sub formă de compensaţie în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proporţie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ro-MD" b="1" dirty="0">
                <a:latin typeface="Times New Roman" pitchFamily="18" charset="0"/>
                <a:cs typeface="Times New Roman" pitchFamily="18" charset="0"/>
              </a:rPr>
              <a:t>30% din cost per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unitate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MD" b="1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Suma maximă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per beneficiar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500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mii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lei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MD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o-RO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bunuri achiziționate de producție autohtonă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sprijinului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se va majora cu 10%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valoarea investiției eligibile</a:t>
            </a:r>
            <a:r>
              <a:rPr lang="ro-RO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277334"/>
              </p:ext>
            </p:extLst>
          </p:nvPr>
        </p:nvGraphicFramePr>
        <p:xfrm>
          <a:off x="202385" y="3212976"/>
          <a:ext cx="8645037" cy="2926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249">
                  <a:extLst>
                    <a:ext uri="{9D8B030D-6E8A-4147-A177-3AD203B41FA5}">
                      <a16:colId xmlns:a16="http://schemas.microsoft.com/office/drawing/2014/main" xmlns="" val="822518066"/>
                    </a:ext>
                  </a:extLst>
                </a:gridCol>
                <a:gridCol w="6962788">
                  <a:extLst>
                    <a:ext uri="{9D8B030D-6E8A-4147-A177-3AD203B41FA5}">
                      <a16:colId xmlns:a16="http://schemas.microsoft.com/office/drawing/2014/main" xmlns="" val="1830095025"/>
                    </a:ext>
                  </a:extLst>
                </a:gridCol>
              </a:tblGrid>
              <a:tr h="366118">
                <a:tc gridSpan="2">
                  <a:txBody>
                    <a:bodyPr/>
                    <a:lstStyle/>
                    <a:p>
                      <a:pPr algn="ctr"/>
                      <a:r>
                        <a:rPr lang="ro-MD" sz="2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Submăsura 2.5. </a:t>
                      </a:r>
                      <a:r>
                        <a:rPr lang="ro-MD" sz="2400" b="1" dirty="0" err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Susţinerea</a:t>
                      </a:r>
                      <a:r>
                        <a:rPr lang="ro-MD" sz="2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promovării </a:t>
                      </a:r>
                      <a:r>
                        <a:rPr lang="ro-MD" sz="2400" b="1" dirty="0" err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şi</a:t>
                      </a:r>
                      <a:r>
                        <a:rPr lang="ro-MD" sz="2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br>
                        <a:rPr lang="ro-MD" sz="2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MD" sz="2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dezvoltării agriculturii ecologice</a:t>
                      </a:r>
                      <a:endParaRPr lang="en-GB" sz="2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7085068"/>
                  </a:ext>
                </a:extLst>
              </a:tr>
              <a:tr h="366118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Obiect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Conversia la agricultură 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ecologică;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Menținerea în sistemul de agricultură ecologică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43942411"/>
                  </a:ext>
                </a:extLst>
              </a:tr>
              <a:tr h="366118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Mărimea sprijinului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În </a:t>
                      </a: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dependență de cultură și anul 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conversiei (de</a:t>
                      </a:r>
                      <a:r>
                        <a:rPr lang="ro-RO" sz="18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la 2500 </a:t>
                      </a:r>
                      <a:r>
                        <a:rPr lang="ro-RO" sz="1800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pînă</a:t>
                      </a:r>
                      <a:r>
                        <a:rPr lang="ro-RO" sz="18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la 1000 lei)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Menținerea practicilor de agricultură 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ecologică</a:t>
                      </a:r>
                      <a:r>
                        <a:rPr lang="ro-RO" sz="18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20%.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71050377"/>
                  </a:ext>
                </a:extLst>
              </a:tr>
              <a:tr h="549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Suma maximă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200.000 lei 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per beneficiar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92655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27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Măsura 4. Îmbunătăţirea şi dezvoltarea infrastructurii rurale</a:t>
            </a:r>
            <a:endParaRPr lang="en-GB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177125"/>
              </p:ext>
            </p:extLst>
          </p:nvPr>
        </p:nvGraphicFramePr>
        <p:xfrm>
          <a:off x="251520" y="1916832"/>
          <a:ext cx="8674871" cy="3777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054">
                  <a:extLst>
                    <a:ext uri="{9D8B030D-6E8A-4147-A177-3AD203B41FA5}">
                      <a16:colId xmlns:a16="http://schemas.microsoft.com/office/drawing/2014/main" xmlns="" val="822518066"/>
                    </a:ext>
                  </a:extLst>
                </a:gridCol>
                <a:gridCol w="6986817">
                  <a:extLst>
                    <a:ext uri="{9D8B030D-6E8A-4147-A177-3AD203B41FA5}">
                      <a16:colId xmlns:a16="http://schemas.microsoft.com/office/drawing/2014/main" xmlns="" val="1830095025"/>
                    </a:ext>
                  </a:extLst>
                </a:gridCol>
              </a:tblGrid>
              <a:tr h="253110">
                <a:tc gridSpan="2">
                  <a:txBody>
                    <a:bodyPr/>
                    <a:lstStyle/>
                    <a:p>
                      <a:endParaRPr lang="en-GB" noProof="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7085068"/>
                  </a:ext>
                </a:extLst>
              </a:tr>
              <a:tr h="1359005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Obiect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x-none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construcţia/reconstrucţia şi renovarea infrastructurii, aferentă exploataţiilor agricole</a:t>
                      </a:r>
                      <a:r>
                        <a:rPr lang="ro-RO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lang="x-none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x-none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construcţia/ reconstrucţia şi renovarea pensiunilor agroturistice rurale</a:t>
                      </a:r>
                      <a:r>
                        <a:rPr lang="ro-RO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lang="x-none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x-none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crearea sau extinderea unităților meșteșugărești 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4394241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Mărimea sprijinului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457200" indent="-457200">
                        <a:buFontTx/>
                        <a:buChar char="-"/>
                      </a:pPr>
                      <a:r>
                        <a:rPr lang="en-GB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GB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x-none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pentru construcția infrastructurii fizice, agropensiunilor și unităților meșteșugărești</a:t>
                      </a:r>
                      <a:r>
                        <a:rPr lang="ro-RO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lang="ro-RO" sz="1800" i="1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GB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GB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o-RO" sz="18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x-none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pentru reconstrucția/reabilitarea</a:t>
                      </a:r>
                      <a:r>
                        <a:rPr lang="x-none" sz="1800" i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x-none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infrastructurii fizice, agropensiunilor și unităților meșteșugărești</a:t>
                      </a:r>
                      <a:endParaRPr lang="en-GB" sz="18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71050377"/>
                  </a:ext>
                </a:extLst>
              </a:tr>
              <a:tr h="7528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Suma maximă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În dependență de tipul investiției</a:t>
                      </a:r>
                      <a:endParaRPr lang="en-GB" sz="180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92655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6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Măsura 5. Servicii de consultanţă şi </a:t>
            </a:r>
            <a:r>
              <a:rPr lang="ro-M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formare</a:t>
            </a:r>
            <a:endParaRPr lang="en-GB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874828"/>
              </p:ext>
            </p:extLst>
          </p:nvPr>
        </p:nvGraphicFramePr>
        <p:xfrm>
          <a:off x="223733" y="1643051"/>
          <a:ext cx="8777423" cy="397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010">
                  <a:extLst>
                    <a:ext uri="{9D8B030D-6E8A-4147-A177-3AD203B41FA5}">
                      <a16:colId xmlns:a16="http://schemas.microsoft.com/office/drawing/2014/main" xmlns="" val="822518066"/>
                    </a:ext>
                  </a:extLst>
                </a:gridCol>
                <a:gridCol w="7069413">
                  <a:extLst>
                    <a:ext uri="{9D8B030D-6E8A-4147-A177-3AD203B41FA5}">
                      <a16:colId xmlns:a16="http://schemas.microsoft.com/office/drawing/2014/main" xmlns="" val="1830095025"/>
                    </a:ext>
                  </a:extLst>
                </a:gridCol>
              </a:tblGrid>
              <a:tr h="290963">
                <a:tc gridSpan="2">
                  <a:txBody>
                    <a:bodyPr/>
                    <a:lstStyle/>
                    <a:p>
                      <a:endParaRPr lang="en-GB" noProof="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7085068"/>
                  </a:ext>
                </a:extLst>
              </a:tr>
              <a:tr h="2064833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Obiect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lvl="0"/>
                      <a:r>
                        <a:rPr lang="ro-MD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instruiri specializate pentru producătorii agricoli ce activează în sectorul agroindustrial;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o-MD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elaborarea planului de afaceri, inclusiv asistență consultativă la depunerea cererii de solicitare a sprijinului financiar;</a:t>
                      </a:r>
                    </a:p>
                    <a:p>
                      <a:pPr lvl="0"/>
                      <a:r>
                        <a:rPr lang="ro-MD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MD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MD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acordarea suportului la elaborarea pachetului de documente în scopul atragerii surselor financiare adiționale din proiectele externe ce activează în domeniul agricol.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43942411"/>
                  </a:ext>
                </a:extLst>
              </a:tr>
              <a:tr h="805743">
                <a:tc>
                  <a:txBody>
                    <a:bodyPr/>
                    <a:lstStyle/>
                    <a:p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Mărimea sprijinului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GB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71050377"/>
                  </a:ext>
                </a:extLst>
              </a:tr>
              <a:tr h="805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Suma maximă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4000 lei</a:t>
                      </a:r>
                      <a:r>
                        <a:rPr lang="ro-RO" sz="18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per beneficiar</a:t>
                      </a:r>
                      <a:endParaRPr lang="en-GB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92655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12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000108"/>
            <a:ext cx="7886700" cy="2286016"/>
          </a:xfrm>
        </p:spPr>
        <p:txBody>
          <a:bodyPr>
            <a:normAutofit/>
          </a:bodyPr>
          <a:lstStyle/>
          <a:p>
            <a:pPr algn="ctr"/>
            <a: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Regulamentul privind condițiile </a:t>
            </a:r>
            <a:r>
              <a:rPr lang="bg-BG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 procedura </a:t>
            </a:r>
            <a: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 acordare a </a:t>
            </a:r>
            <a:r>
              <a:rPr lang="ro-RO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plăților în avans </a:t>
            </a:r>
            <a: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din Fondul național de dezvoltare a agriculturii și mediului rural</a:t>
            </a:r>
            <a:b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2700" b="1" dirty="0" smtClean="0">
                <a:latin typeface="Times New Roman" pitchFamily="18" charset="0"/>
                <a:cs typeface="Times New Roman" pitchFamily="18" charset="0"/>
              </a:rPr>
              <a:t>POTENŢIALI BENEFICIARI: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2714625"/>
          <a:ext cx="7886700" cy="3462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4482" y="914420"/>
            <a:ext cx="8695035" cy="714380"/>
          </a:xfrm>
        </p:spPr>
        <p:txBody>
          <a:bodyPr>
            <a:normAutofit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Criteriile de eligibilitate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01670" y="1800147"/>
            <a:ext cx="7940660" cy="4681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296260" y="1628800"/>
            <a:ext cx="8551480" cy="3152392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ü"/>
            </a:pP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lan 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de afaceri 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fezabil și eficient;</a:t>
            </a:r>
          </a:p>
          <a:p>
            <a:pPr algn="l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investiția amplasate 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într-o localitate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rurală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Wingdings" pitchFamily="2" charset="2"/>
              <a:buChar char="ü"/>
            </a:pP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aloarea investiției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ro-RO" sz="1800" b="1" dirty="0" err="1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lei/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perioada implementării -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luni</a:t>
            </a: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>
              <a:buFont typeface="Wingdings" pitchFamily="2" charset="2"/>
              <a:buChar char="ü"/>
            </a:pP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eținători </a:t>
            </a:r>
            <a:r>
              <a:rPr lang="ro-RO" sz="1800" b="1" dirty="0">
                <a:latin typeface="Times New Roman" pitchFamily="18" charset="0"/>
                <a:cs typeface="Times New Roman" pitchFamily="18" charset="0"/>
              </a:rPr>
              <a:t>legali ai bunurilor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imobile 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în </a:t>
            </a: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care se realizează investiția. </a:t>
            </a:r>
            <a:endParaRPr lang="ro-RO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Neafilierea fondatorului 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cu un alt </a:t>
            </a: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producător 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agricol.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Crearea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locurilor de muncă.</a:t>
            </a:r>
            <a:r>
              <a:rPr lang="ro-RO" sz="1800" dirty="0" smtClean="0">
                <a:latin typeface="Times New Roman"/>
                <a:ea typeface="Times New Roman"/>
              </a:rPr>
              <a:t> 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/>
                <a:ea typeface="Times New Roman"/>
              </a:rPr>
              <a:t>Proiectul investițional </a:t>
            </a:r>
            <a:r>
              <a:rPr lang="ro-RO" sz="1800" b="1" dirty="0" smtClean="0">
                <a:latin typeface="Times New Roman"/>
                <a:ea typeface="Times New Roman"/>
              </a:rPr>
              <a:t>integrat</a:t>
            </a:r>
            <a:r>
              <a:rPr lang="ro-RO" sz="1800" dirty="0" smtClean="0">
                <a:latin typeface="Times New Roman"/>
                <a:ea typeface="Times New Roman"/>
              </a:rPr>
              <a:t>.</a:t>
            </a:r>
            <a:endParaRPr lang="en-US" sz="1800" dirty="0" smtClean="0">
              <a:latin typeface="Times New Roman"/>
              <a:ea typeface="Times New Roman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Disponibilitatea co-finanțării proiectului în proporție de minim 10%.</a:t>
            </a:r>
            <a:endParaRPr lang="ro-RO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o-RO" sz="55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o-RO" sz="55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o-RO" dirty="0" smtClean="0"/>
          </a:p>
          <a:p>
            <a:pPr algn="l"/>
            <a:endParaRPr lang="ro-RO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8513"/>
          </a:xfrm>
        </p:spPr>
        <p:txBody>
          <a:bodyPr/>
          <a:lstStyle/>
          <a:p>
            <a:pPr lvl="0" algn="ctr"/>
            <a:endParaRPr lang="ro-RO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15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o-RO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o-RO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  <p:sp>
        <p:nvSpPr>
          <p:cNvPr id="7" name="Rectangle 6"/>
          <p:cNvSpPr/>
          <p:nvPr/>
        </p:nvSpPr>
        <p:spPr>
          <a:xfrm>
            <a:off x="1907704" y="1556791"/>
            <a:ext cx="2376264" cy="1138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ofinanțarea </a:t>
            </a:r>
            <a:r>
              <a:rPr lang="ro-R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 partea solicitantului a contribuției </a:t>
            </a:r>
            <a:r>
              <a:rPr lang="ro-R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iniţiale de </a:t>
            </a:r>
            <a:r>
              <a:rPr lang="ro-RO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o-RO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din valoarea proiectului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528" y="3068960"/>
            <a:ext cx="208823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aloarea investiției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eligibile - </a:t>
            </a:r>
            <a:r>
              <a:rPr lang="vi-VN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mil. lei</a:t>
            </a:r>
            <a:endParaRPr lang="ro-RO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927" y="4364422"/>
            <a:ext cx="2035734" cy="707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Plan de afaceri </a:t>
            </a:r>
            <a:r>
              <a:rPr lang="ro-RO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fezabil și eficient</a:t>
            </a:r>
            <a:endParaRPr lang="ro-R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12543" y="3350704"/>
            <a:ext cx="2016224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Proiectele </a:t>
            </a:r>
          </a:p>
          <a:p>
            <a:pPr algn="ctr"/>
            <a:r>
              <a:rPr lang="ro-RO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start-up</a:t>
            </a:r>
            <a:endParaRPr lang="ro-RO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24128" y="1556792"/>
            <a:ext cx="2081712" cy="9944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Deținători legali ai bunurilor imobile </a:t>
            </a:r>
            <a:r>
              <a:rPr lang="ro-RO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în care se realizează investiția</a:t>
            </a:r>
            <a:endParaRPr lang="ro-R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60232" y="3386708"/>
            <a:ext cx="1872208" cy="635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it-IT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rearea de</a:t>
            </a:r>
            <a:r>
              <a:rPr lang="it-IT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 locuri de muncă</a:t>
            </a:r>
            <a:endParaRPr lang="ro-RO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29454" y="4286256"/>
            <a:ext cx="2016224" cy="12039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 smtClean="0">
                <a:solidFill>
                  <a:schemeClr val="tx1"/>
                </a:solidFill>
                <a:latin typeface="Times New Roman"/>
                <a:ea typeface="Times New Roman"/>
              </a:rPr>
              <a:t>Proiectul investițional </a:t>
            </a:r>
            <a:r>
              <a:rPr lang="ro-RO" sz="16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integr</a:t>
            </a:r>
            <a:r>
              <a:rPr lang="ro-RO" sz="1600" b="1" dirty="0" smtClean="0">
                <a:latin typeface="Times New Roman"/>
                <a:ea typeface="Times New Roman"/>
              </a:rPr>
              <a:t>at</a:t>
            </a:r>
            <a:endParaRPr lang="ro-R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10596" y="4901473"/>
            <a:ext cx="1728192" cy="1092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erioada </a:t>
            </a:r>
            <a:r>
              <a:rPr lang="vi-VN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vi-VN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implementare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până </a:t>
            </a:r>
            <a:r>
              <a:rPr lang="vi-VN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vi-V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luni</a:t>
            </a:r>
            <a:endParaRPr lang="ro-RO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32040" y="4848681"/>
            <a:ext cx="1728192" cy="12616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dirty="0">
                <a:solidFill>
                  <a:schemeClr val="tx1"/>
                </a:solidFill>
                <a:latin typeface="+mj-lt"/>
              </a:rPr>
              <a:t>P</a:t>
            </a:r>
            <a:r>
              <a:rPr lang="vi-VN" sz="1600" dirty="0" smtClean="0">
                <a:solidFill>
                  <a:schemeClr val="tx1"/>
                </a:solidFill>
                <a:latin typeface="+mj-lt"/>
              </a:rPr>
              <a:t>regătirea </a:t>
            </a:r>
            <a:r>
              <a:rPr lang="vi-VN" sz="1600" dirty="0">
                <a:solidFill>
                  <a:schemeClr val="tx1"/>
                </a:solidFill>
                <a:latin typeface="+mj-lt"/>
              </a:rPr>
              <a:t>și formarea profesională în </a:t>
            </a:r>
            <a:r>
              <a:rPr lang="vi-VN" sz="1600" b="1" dirty="0">
                <a:solidFill>
                  <a:schemeClr val="tx1"/>
                </a:solidFill>
                <a:latin typeface="+mj-lt"/>
              </a:rPr>
              <a:t>domeniul atreprenoriatului</a:t>
            </a:r>
            <a:endParaRPr lang="ro-RO" sz="16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3521176" y="2614570"/>
            <a:ext cx="936104" cy="7520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292080" y="2571735"/>
            <a:ext cx="922497" cy="755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555776" y="3762697"/>
            <a:ext cx="1256767" cy="20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393661" y="4022204"/>
            <a:ext cx="1418882" cy="695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492545" y="4215715"/>
            <a:ext cx="872556" cy="626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105256" y="4266424"/>
            <a:ext cx="648072" cy="525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832140" y="3704456"/>
            <a:ext cx="8280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828767" y="4048711"/>
            <a:ext cx="1047489" cy="549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 descr="D:\IULIANA\Imagini\Imagini_site\startup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404" y="3190636"/>
            <a:ext cx="2146736" cy="107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23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9976"/>
            <a:ext cx="9015413" cy="107314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1.1. Stimularea investiţiilor pentru producerea legumelor şi a fructelor pe teren proteja</a:t>
            </a:r>
            <a:r>
              <a:rPr lang="ro-M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 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7593"/>
            <a:ext cx="7886700" cy="4180114"/>
          </a:xfrm>
        </p:spPr>
        <p:txBody>
          <a:bodyPr rtlCol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endParaRPr lang="ro-RO" sz="2400" dirty="0" smtClean="0">
              <a:solidFill>
                <a:prstClr val="black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vi-VN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Suprafața </a:t>
            </a:r>
            <a:r>
              <a:rPr lang="vi-VN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minimă eligibilă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ha.</a:t>
            </a:r>
            <a:endParaRPr lang="ro-RO" sz="1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Mărimea sprijinului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acordat: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MD" sz="1800" b="1" dirty="0" smtClean="0">
                <a:latin typeface="Times New Roman" pitchFamily="18" charset="0"/>
                <a:cs typeface="Times New Roman" pitchFamily="18" charset="0"/>
              </a:rPr>
              <a:t>      50</a:t>
            </a:r>
            <a:r>
              <a:rPr lang="ro-MD" sz="1800" b="1" dirty="0">
                <a:latin typeface="Times New Roman" pitchFamily="18" charset="0"/>
                <a:cs typeface="Times New Roman" pitchFamily="18" charset="0"/>
              </a:rPr>
              <a:t>% - din costul modulelor </a:t>
            </a:r>
            <a:r>
              <a:rPr lang="ro-MD" sz="1800" b="1" dirty="0" smtClean="0">
                <a:latin typeface="Times New Roman" pitchFamily="18" charset="0"/>
                <a:cs typeface="Times New Roman" pitchFamily="18" charset="0"/>
              </a:rPr>
              <a:t>noi construite;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o-RO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o-MD" sz="1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o-MD" sz="1800" b="1" dirty="0">
                <a:latin typeface="Times New Roman" pitchFamily="18" charset="0"/>
                <a:cs typeface="Times New Roman" pitchFamily="18" charset="0"/>
              </a:rPr>
              <a:t>% - din costul </a:t>
            </a:r>
            <a:r>
              <a:rPr lang="ro-MD" sz="1800" b="1" dirty="0" smtClean="0">
                <a:latin typeface="Times New Roman" pitchFamily="18" charset="0"/>
                <a:cs typeface="Times New Roman" pitchFamily="18" charset="0"/>
              </a:rPr>
              <a:t>modulelor reconstruite</a:t>
            </a:r>
            <a:r>
              <a:rPr lang="ro-MD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Suma 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maximală</a:t>
            </a: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pe care o poate solicita și primi un producător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constituie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1,5 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mil. lei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o-RO" sz="18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sz="1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tinerii fermieri sau </a:t>
            </a:r>
            <a:r>
              <a:rPr lang="ro-RO" sz="1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femeile-fermieri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solicitanți de subvenții, 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sprijinului se va majora cu 15%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iar pentru cultivarea 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culturilor ecologice – 20%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sz="1800" dirty="0" smtClean="0">
                <a:latin typeface="Times New Roman" pitchFamily="18" charset="0"/>
                <a:cs typeface="Times New Roman" pitchFamily="18" charset="0"/>
              </a:rPr>
              <a:t>valoarea </a:t>
            </a:r>
            <a:r>
              <a:rPr lang="ro-MD" sz="1800" dirty="0">
                <a:latin typeface="Times New Roman" pitchFamily="18" charset="0"/>
                <a:cs typeface="Times New Roman" pitchFamily="18" charset="0"/>
              </a:rPr>
              <a:t>investiției </a:t>
            </a:r>
            <a:r>
              <a:rPr lang="ro-MD" sz="1800" dirty="0" smtClean="0">
                <a:latin typeface="Times New Roman" pitchFamily="18" charset="0"/>
                <a:cs typeface="Times New Roman" pitchFamily="18" charset="0"/>
              </a:rPr>
              <a:t>eligibile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o-RO" sz="1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0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57233"/>
            <a:ext cx="7886700" cy="714380"/>
          </a:xfrm>
        </p:spPr>
        <p:txBody>
          <a:bodyPr/>
          <a:lstStyle/>
          <a:p>
            <a:pPr algn="ctr"/>
            <a:r>
              <a:rPr lang="ro-RO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Condiţii de finanţare: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59243"/>
            <a:ext cx="8572560" cy="286436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Valoarea proiectului  -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1 000 </a:t>
            </a:r>
            <a:r>
              <a:rPr lang="ro-RO" sz="1800" b="1" dirty="0" err="1" smtClean="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,0 lei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  costuri eligibile. 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Valoarea sprijinului financiar  -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65 % din valoarea costurilor eligibile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Contractul de acordare a sprijinului financiar semnat între 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AIPA și beneficiar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Asigurarea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co-finanțării în termen de 60 zile de la aprobarea proiectului.</a:t>
            </a:r>
            <a:endParaRPr lang="ro-RO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Sprijinul financiar debursat în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două tranșe: plata în avans și plata finală.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Nu este admisă utilizarea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subvenției, în alte scopuri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Beneficiarului i se </a:t>
            </a:r>
            <a:r>
              <a:rPr lang="ro-RO" sz="1800" b="1" dirty="0" smtClean="0">
                <a:latin typeface="Times New Roman" pitchFamily="18" charset="0"/>
                <a:cs typeface="Times New Roman" pitchFamily="18" charset="0"/>
              </a:rPr>
              <a:t>interzic decontările efectuate către alți furnizori</a:t>
            </a:r>
            <a:r>
              <a:rPr lang="ro-RO" sz="1800" dirty="0" smtClean="0">
                <a:latin typeface="Times New Roman" pitchFamily="18" charset="0"/>
                <a:cs typeface="Times New Roman" pitchFamily="18" charset="0"/>
              </a:rPr>
              <a:t> de bunuri, lucrări/servicii, decât celor acceptați în cadrul proiectului investițional.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000108"/>
            <a:ext cx="7886700" cy="69058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ăsuri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sprijin pentru plăţi în avans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06864"/>
              </p:ext>
            </p:extLst>
          </p:nvPr>
        </p:nvGraphicFramePr>
        <p:xfrm>
          <a:off x="628650" y="1628800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14422"/>
            <a:ext cx="8229630" cy="928694"/>
          </a:xfrm>
        </p:spPr>
        <p:txBody>
          <a:bodyPr>
            <a:normAutofit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Procedura de autorizare a plăţilor în avans: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2285992"/>
          <a:ext cx="7886700" cy="3890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87" y="1227557"/>
            <a:ext cx="7717865" cy="57606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o-R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 mulțumesc pentru atenție! </a:t>
            </a:r>
            <a:endParaRPr lang="ro-R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040" y="2266474"/>
            <a:ext cx="5201920" cy="3469640"/>
          </a:xfrm>
          <a:prstGeom prst="rect">
            <a:avLst/>
          </a:prstGeom>
          <a:effectLst>
            <a:softEdge rad="889000"/>
          </a:effectLst>
        </p:spPr>
      </p:pic>
      <p:sp>
        <p:nvSpPr>
          <p:cNvPr id="6" name="Rectangle 5"/>
          <p:cNvSpPr/>
          <p:nvPr/>
        </p:nvSpPr>
        <p:spPr>
          <a:xfrm>
            <a:off x="1619672" y="1916832"/>
            <a:ext cx="62646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o-RO" sz="24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Date de contact:</a:t>
            </a:r>
          </a:p>
          <a:p>
            <a:pPr algn="ctr">
              <a:defRPr/>
            </a:pP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ro-RO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MD-2004, Chișinău</a:t>
            </a:r>
            <a:r>
              <a:rPr lang="ro-RO" b="1" dirty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, bd. Ștefan cel Mare și Sfânt, 162, </a:t>
            </a:r>
            <a:r>
              <a:rPr lang="ro-RO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et.1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7</a:t>
            </a:r>
            <a:r>
              <a:rPr lang="ro-RO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 </a:t>
            </a:r>
            <a:endParaRPr lang="ro-RO" b="1" dirty="0">
              <a:solidFill>
                <a:schemeClr val="accent6">
                  <a:lumMod val="50000"/>
                </a:schemeClr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ro-RO" b="1" dirty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 tel: 022 </a:t>
            </a:r>
            <a:r>
              <a:rPr lang="ro-RO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222 772</a:t>
            </a:r>
          </a:p>
          <a:p>
            <a:pPr algn="ctr">
              <a:defRPr/>
            </a:pPr>
            <a:r>
              <a:rPr lang="ro-RO" sz="2400" b="1" dirty="0" err="1" smtClean="0">
                <a:solidFill>
                  <a:srgbClr val="002060"/>
                </a:solidFill>
                <a:latin typeface="Cambria" pitchFamily="18" charset="0"/>
              </a:rPr>
              <a:t>www.aipa.gov.md</a:t>
            </a:r>
            <a:endParaRPr lang="ro-RO" sz="24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37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93027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</a:t>
            </a:r>
            <a:r>
              <a:rPr lang="ro-MD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ro-MD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Stimularea investiţiilor pentru </a:t>
            </a:r>
            <a:r>
              <a:rPr lang="ro-MD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înfiinţarea </a:t>
            </a:r>
            <a:r>
              <a:rPr lang="ro-MD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plantaţiilor </a:t>
            </a:r>
            <a:r>
              <a:rPr lang="ro-MD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multianuale</a:t>
            </a:r>
            <a:endParaRPr lang="en-GB" sz="2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7593"/>
            <a:ext cx="7886700" cy="2973575"/>
          </a:xfrm>
        </p:spPr>
        <p:txBody>
          <a:bodyPr rtlCol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Suprafața 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minim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eligibilă subvenționării</a:t>
            </a:r>
            <a:r>
              <a:rPr lang="en-US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0,5 ha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Suprafața 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maximă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înființare –  50 ha;								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defrișare – 100 ha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Cuantumul subvențiilor de bază: sumă la ha în funcție de specie, tipul plantațiilor, densitatea plantării și combinația altoi/portaltoi.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o-RO" sz="1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sz="1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tinerii fermieri sau femeile-fermieri</a:t>
            </a: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solicitanți de subvenții, 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sprijinului se va majora cu 15% </a:t>
            </a: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sz="1800" dirty="0" smtClean="0">
                <a:latin typeface="Times New Roman" pitchFamily="18" charset="0"/>
                <a:cs typeface="Times New Roman" pitchFamily="18" charset="0"/>
              </a:rPr>
              <a:t>valoarea </a:t>
            </a:r>
            <a:r>
              <a:rPr lang="ro-MD" sz="1800" b="1" dirty="0" smtClean="0">
                <a:latin typeface="Times New Roman" pitchFamily="18" charset="0"/>
                <a:cs typeface="Times New Roman" pitchFamily="18" charset="0"/>
              </a:rPr>
              <a:t>subvenției autorizată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iar pentru cultivarea 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culturilor ecologice – 20% </a:t>
            </a:r>
            <a:r>
              <a:rPr lang="ro-RO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sz="1800" dirty="0">
                <a:latin typeface="Times New Roman" pitchFamily="18" charset="0"/>
                <a:cs typeface="Times New Roman" pitchFamily="18" charset="0"/>
              </a:rPr>
              <a:t>valoarea </a:t>
            </a:r>
            <a:r>
              <a:rPr lang="ro-MD" sz="1800" b="1" dirty="0">
                <a:latin typeface="Times New Roman" pitchFamily="18" charset="0"/>
                <a:cs typeface="Times New Roman" pitchFamily="18" charset="0"/>
              </a:rPr>
              <a:t>investiției eligibile</a:t>
            </a:r>
            <a:r>
              <a:rPr lang="ro-RO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82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43" y="1124744"/>
            <a:ext cx="8686800" cy="1004206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1.3. Stimularea investiţiilor pentru procurarea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tehnicii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şi utilajului agricol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convenţional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43101"/>
            <a:ext cx="8372506" cy="292606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  <a:p>
            <a:pPr marL="914400" lvl="1" indent="-457200" fontAlgn="auto">
              <a:spcAft>
                <a:spcPts val="0"/>
              </a:spcAft>
              <a:defRPr/>
            </a:pPr>
            <a:r>
              <a:rPr lang="ro-MD" dirty="0">
                <a:latin typeface="Times New Roman" pitchFamily="18" charset="0"/>
                <a:cs typeface="Times New Roman" pitchFamily="18" charset="0"/>
              </a:rPr>
              <a:t>Mărimea sprijinului acordat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constituie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o-MD" b="1" dirty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din cost (per unitate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) dar nu mai mult de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300 mii lei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14400" lvl="1" indent="-457200" fontAlgn="auto">
              <a:spcAft>
                <a:spcPts val="0"/>
              </a:spcAft>
              <a:defRPr/>
            </a:pPr>
            <a:endParaRPr lang="ro-MD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fontAlgn="auto">
              <a:spcAft>
                <a:spcPts val="0"/>
              </a:spcAft>
              <a:defRPr/>
            </a:pP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Aplicarea principiului subvenționării reieșind din suprafața lucrată raportată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la cai putere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fontAlgn="auto">
              <a:spcAft>
                <a:spcPts val="0"/>
              </a:spcAft>
              <a:defRPr/>
            </a:pPr>
            <a:endParaRPr lang="ro-RO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fontAlgn="auto">
              <a:spcAft>
                <a:spcPts val="0"/>
              </a:spcAft>
              <a:defRPr/>
            </a:pPr>
            <a:r>
              <a:rPr lang="ro-RO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bunuri achiziționate de producție autohtonă </a:t>
            </a: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sprijinului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se va majora cu </a:t>
            </a:r>
            <a:r>
              <a:rPr lang="ro-RO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10%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valoarea investiției eligibile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38867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686800" cy="693511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1.4/1.5.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Stimularea investiţiilor pentru utilarea şi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renovarea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tehnologică a fermelor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zootehnice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5" y="2285992"/>
            <a:ext cx="8290832" cy="4416887"/>
          </a:xfrm>
        </p:spPr>
        <p:txBody>
          <a:bodyPr rtlCol="0">
            <a:normAutofit/>
          </a:bodyPr>
          <a:lstStyle/>
          <a:p>
            <a:r>
              <a:rPr lang="ro-MD" sz="2200" i="1" dirty="0" smtClean="0"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MD" sz="2200" i="1" dirty="0">
                <a:latin typeface="Times New Roman" pitchFamily="18" charset="0"/>
                <a:cs typeface="Times New Roman" pitchFamily="18" charset="0"/>
              </a:rPr>
              <a:t>fermele </a:t>
            </a:r>
            <a:r>
              <a:rPr lang="ro-MD" sz="2200" b="1" i="1" dirty="0">
                <a:latin typeface="Times New Roman" pitchFamily="18" charset="0"/>
                <a:cs typeface="Times New Roman" pitchFamily="18" charset="0"/>
              </a:rPr>
              <a:t>zootehnice de bovine </a:t>
            </a:r>
            <a:r>
              <a:rPr lang="ro-MD" sz="2200" i="1" dirty="0">
                <a:latin typeface="Times New Roman" pitchFamily="18" charset="0"/>
                <a:cs typeface="Times New Roman" pitchFamily="18" charset="0"/>
              </a:rPr>
              <a:t>destinate creşterii şi întreţinerii </a:t>
            </a:r>
            <a:r>
              <a:rPr lang="ro-MD" sz="2200" i="1" dirty="0" smtClean="0">
                <a:latin typeface="Times New Roman" pitchFamily="18" charset="0"/>
                <a:cs typeface="Times New Roman" pitchFamily="18" charset="0"/>
              </a:rPr>
              <a:t>bovinelor</a:t>
            </a:r>
            <a:r>
              <a:rPr lang="ro-MD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– 50%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din costul utilajului 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nu mai mult de 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3,0 mil. </a:t>
            </a:r>
            <a:r>
              <a:rPr lang="ro-MD" sz="2200" b="1" dirty="0" smtClean="0">
                <a:latin typeface="Times New Roman" pitchFamily="18" charset="0"/>
                <a:cs typeface="Times New Roman" pitchFamily="18" charset="0"/>
              </a:rPr>
              <a:t>lei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MD" sz="2200" i="1" dirty="0" smtClean="0"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MD" sz="2200" i="1" dirty="0">
                <a:latin typeface="Times New Roman" pitchFamily="18" charset="0"/>
                <a:cs typeface="Times New Roman" pitchFamily="18" charset="0"/>
              </a:rPr>
              <a:t>fermele </a:t>
            </a:r>
            <a:r>
              <a:rPr lang="ro-MD" sz="2200" b="1" i="1" dirty="0">
                <a:latin typeface="Times New Roman" pitchFamily="18" charset="0"/>
                <a:cs typeface="Times New Roman" pitchFamily="18" charset="0"/>
              </a:rPr>
              <a:t>zootehnice apicole –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din costul utilajului 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nu mai mult de 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500,0 mii </a:t>
            </a:r>
            <a:r>
              <a:rPr lang="ro-MD" sz="2200" b="1" dirty="0" smtClean="0">
                <a:latin typeface="Times New Roman" pitchFamily="18" charset="0"/>
                <a:cs typeface="Times New Roman" pitchFamily="18" charset="0"/>
              </a:rPr>
              <a:t>lei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MD" sz="2200" i="1" dirty="0" smtClean="0"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MD" sz="2200" i="1" dirty="0">
                <a:latin typeface="Times New Roman" pitchFamily="18" charset="0"/>
                <a:cs typeface="Times New Roman" pitchFamily="18" charset="0"/>
              </a:rPr>
              <a:t>fermele zootehnice </a:t>
            </a:r>
            <a:r>
              <a:rPr lang="ro-MD" sz="2200" b="1" i="1" dirty="0">
                <a:latin typeface="Times New Roman" pitchFamily="18" charset="0"/>
                <a:cs typeface="Times New Roman" pitchFamily="18" charset="0"/>
              </a:rPr>
              <a:t>de alte specii </a:t>
            </a:r>
            <a:r>
              <a:rPr lang="ro-MD" sz="2200" i="1" dirty="0">
                <a:latin typeface="Times New Roman" pitchFamily="18" charset="0"/>
                <a:cs typeface="Times New Roman" pitchFamily="18" charset="0"/>
              </a:rPr>
              <a:t>din domeniul agricol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30%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 din costul utilajului 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nu mai mult de </a:t>
            </a:r>
            <a:r>
              <a:rPr lang="ro-MD" sz="2200" b="1" dirty="0">
                <a:latin typeface="Times New Roman" pitchFamily="18" charset="0"/>
                <a:cs typeface="Times New Roman" pitchFamily="18" charset="0"/>
              </a:rPr>
              <a:t>1,5 mil.lei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per beneficiar</a:t>
            </a:r>
            <a:r>
              <a:rPr lang="ro-MD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ro-RO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50% din costul animalelor/plafon per submăsură.</a:t>
            </a:r>
          </a:p>
          <a:p>
            <a:pPr marL="0" lvl="0" indent="0">
              <a:buNone/>
            </a:pPr>
            <a:r>
              <a:rPr lang="ro-RO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tinerii fermieri sau </a:t>
            </a:r>
            <a:r>
              <a:rPr lang="ro-RO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femeile-fermieri</a:t>
            </a:r>
            <a:r>
              <a:rPr lang="ro-RO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valoarea sprijinului se va majora </a:t>
            </a:r>
            <a:r>
              <a:rPr lang="ro-RO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 15% </a:t>
            </a:r>
            <a:r>
              <a:rPr lang="ro-RO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iar pentru </a:t>
            </a:r>
            <a:r>
              <a:rPr lang="ro-RO" sz="2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creșterea șeptelului de animale ecologice </a:t>
            </a:r>
            <a:r>
              <a:rPr lang="ro-RO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- 20% </a:t>
            </a:r>
            <a:r>
              <a:rPr lang="ro-RO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din </a:t>
            </a:r>
            <a:r>
              <a:rPr lang="ro-MD" sz="2200" dirty="0">
                <a:latin typeface="Times New Roman" pitchFamily="18" charset="0"/>
                <a:cs typeface="Times New Roman" pitchFamily="18" charset="0"/>
              </a:rPr>
              <a:t>valoarea investiției eligibile</a:t>
            </a:r>
            <a:r>
              <a:rPr lang="ro-RO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o-MD" dirty="0" smtClean="0"/>
          </a:p>
          <a:p>
            <a:endParaRPr lang="ru-RU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4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/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1.6. Stimularea investiţiilor pentru dezvoltarea infrastructurii </a:t>
            </a:r>
            <a:r>
              <a:rPr lang="ro-MD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postrecoltare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şi procesare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872" y="1825624"/>
            <a:ext cx="8437789" cy="467314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995797"/>
              </p:ext>
            </p:extLst>
          </p:nvPr>
        </p:nvGraphicFramePr>
        <p:xfrm>
          <a:off x="428596" y="1714488"/>
          <a:ext cx="8254122" cy="4455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330"/>
                <a:gridCol w="4102792"/>
              </a:tblGrid>
              <a:tr h="66221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1.6.1. Case de ambalare și frigidere de păstrare a fructelor, strugurilor și legumelor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Frigider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50% din valoarea echipamentului</a:t>
                      </a:r>
                      <a:r>
                        <a:rPr lang="ro-RO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3,0 mil. lei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5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Casa de ambalare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784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1.6.2. Procesare, uscare și congelare a fructelor, strugurilor, legumelor și cartofilor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7284">
                <a:tc>
                  <a:txBody>
                    <a:bodyPr/>
                    <a:lstStyle/>
                    <a:p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Echipamente</a:t>
                      </a:r>
                      <a:r>
                        <a:rPr lang="ro-RO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și utilaje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40% din valoare – 2,0 mil. lei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221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MD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1.6.3. Prelucrare, uscare şi condiţionare a cerealelor, oleaginoaselor, florii-soarelui şi soia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7916">
                <a:tc>
                  <a:txBody>
                    <a:bodyPr/>
                    <a:lstStyle/>
                    <a:p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Echipamente</a:t>
                      </a:r>
                      <a:r>
                        <a:rPr lang="ro-RO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și utilaje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40% din valoare – 1,5 mil. lei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2216">
                <a:tc gridSpan="2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MD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1.6.4. Prelucrare primară, ambalare, refrigerare, congelare şi păstrare a cărnii, procesare, ambalare şi păstrare a laptelui, precum şi analizei mierii de albine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  <a:tr h="3379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Echipamente</a:t>
                      </a:r>
                      <a:r>
                        <a:rPr lang="ro-RO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și utilaje (lapte, miere de albină)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50% din valoare – 2,0 mil. lei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3665">
                <a:tc>
                  <a:txBody>
                    <a:bodyPr/>
                    <a:lstStyle/>
                    <a:p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Echipamente</a:t>
                      </a:r>
                      <a:r>
                        <a:rPr lang="ro-RO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și utilaje (carne)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>
                          <a:latin typeface="Times New Roman" pitchFamily="18" charset="0"/>
                          <a:cs typeface="Times New Roman" pitchFamily="18" charset="0"/>
                        </a:rPr>
                        <a:t>30% din valoare – 1,0 mil. lei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89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5"/>
            <a:ext cx="8686800" cy="840468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1.7. Stimularea creditării producătorilor agricoli de către băncile comerciale şi instituţiile financiare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nebancare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2000249"/>
            <a:ext cx="8219395" cy="4416880"/>
          </a:xfrm>
        </p:spPr>
        <p:txBody>
          <a:bodyPr rtlCol="0">
            <a:normAutofit/>
          </a:bodyPr>
          <a:lstStyle/>
          <a:p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Sunt eligibile creditele obținute pentru bunuri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şi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servicii specificate în proiectul regulamentului;</a:t>
            </a:r>
          </a:p>
          <a:p>
            <a:r>
              <a:rPr lang="ro-MD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ata </a:t>
            </a:r>
            <a:r>
              <a:rPr lang="ro-MD" b="1" dirty="0">
                <a:latin typeface="Times New Roman" pitchFamily="18" charset="0"/>
                <a:cs typeface="Times New Roman" pitchFamily="18" charset="0"/>
              </a:rPr>
              <a:t>medie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anuală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va constitui </a:t>
            </a:r>
            <a:r>
              <a:rPr lang="ro-MD" b="1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 stabilit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BNM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la începutul anului în curs de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subvenționare;</a:t>
            </a:r>
          </a:p>
          <a:p>
            <a:pPr lvl="0"/>
            <a:r>
              <a:rPr lang="ro-RO" b="1" dirty="0">
                <a:latin typeface="Times New Roman" pitchFamily="18" charset="0"/>
                <a:cs typeface="Times New Roman" pitchFamily="18" charset="0"/>
              </a:rPr>
              <a:t>Suma maximală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a subvenției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acordate: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 unui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singur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beneficiar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mii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lei;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 unui grup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producători -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mii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lei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Creditelor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accesate prin intermediul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Unităților de Implementare a Proiectelor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plafonul va constitui 150,0 mii lei.</a:t>
            </a:r>
            <a:r>
              <a:rPr lang="ro-RO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50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6"/>
            <a:ext cx="8686800" cy="568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1.7A. Stimularea mecanismului de asigurare a riscurilor în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agricultură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773" y="1899104"/>
            <a:ext cx="8103053" cy="4624160"/>
          </a:xfrm>
        </p:spPr>
        <p:txBody>
          <a:bodyPr rtlCol="0"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 alocă mijloace financiare pentru subvenționarea 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primelor de asigurare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producătorilor agricoli, în baza contractelor de asigurare a riscurilor de producție în </a:t>
            </a: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agricultură (</a:t>
            </a:r>
            <a:r>
              <a:rPr lang="ro-RO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Legea </a:t>
            </a:r>
            <a:r>
              <a:rPr lang="ro-RO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nr. 243-XV din 8 iulie </a:t>
            </a:r>
            <a:r>
              <a:rPr lang="ro-RO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2004</a:t>
            </a:r>
            <a:r>
              <a:rPr lang="ro-RO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ro-RO" sz="800" u="sng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ro-RO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Lista </a:t>
            </a:r>
            <a:r>
              <a:rPr lang="ro-RO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riscurilor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și </a:t>
            </a:r>
            <a:r>
              <a:rPr lang="ro-RO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Lista </a:t>
            </a:r>
            <a:r>
              <a:rPr lang="ro-RO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culturilor agricole și a speciilor de animale și păsări</a:t>
            </a:r>
            <a:r>
              <a:rPr lang="ro-R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pentru a căror asigurare se </a:t>
            </a: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subvenționează</a:t>
            </a:r>
            <a:r>
              <a:rPr lang="ro-RO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parte componentă a proiectului regulamentului.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ro-RO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Cuantumul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maxim al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subvenției: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  300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mii lei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toate culturile agricole;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  400 mii lei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pentru plantațiile multianuale.</a:t>
            </a:r>
            <a:endParaRPr lang="ro-RO" dirty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fontAlgn="auto">
              <a:spcAft>
                <a:spcPts val="0"/>
              </a:spcAft>
              <a:defRPr/>
            </a:pPr>
            <a:endParaRPr lang="x-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1069975"/>
            <a:ext cx="8686800" cy="660854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Submăsura 1.8. Stimularea constituirii şi funcţionării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grupurilor </a:t>
            </a:r>
            <a:r>
              <a:rPr lang="ro-MD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 producători </a:t>
            </a:r>
            <a:r>
              <a:rPr lang="ro-MD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agricol</a:t>
            </a:r>
            <a:endParaRPr lang="en-GB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Sprijinul financiar se calculează din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valoarea producţiei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comercializate: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% – în primul an de activitate;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MD" dirty="0">
                <a:latin typeface="Times New Roman" pitchFamily="18" charset="0"/>
                <a:cs typeface="Times New Roman" pitchFamily="18" charset="0"/>
              </a:rPr>
              <a:t>4% – în al doilea an de activitate;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MD" dirty="0">
                <a:latin typeface="Times New Roman" pitchFamily="18" charset="0"/>
                <a:cs typeface="Times New Roman" pitchFamily="18" charset="0"/>
              </a:rPr>
              <a:t>3% – în al treilea an de activitate;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MD" dirty="0">
                <a:latin typeface="Times New Roman" pitchFamily="18" charset="0"/>
                <a:cs typeface="Times New Roman" pitchFamily="18" charset="0"/>
              </a:rPr>
              <a:t>2% – în al patrulea an de activitate;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MD" dirty="0">
                <a:latin typeface="Times New Roman" pitchFamily="18" charset="0"/>
                <a:cs typeface="Times New Roman" pitchFamily="18" charset="0"/>
              </a:rPr>
              <a:t>1% – în al cincilea şi în următorii ani de activitate a grupului de producători.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Suma maximă de subvenționare constituie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1,5 mil. lei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iar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valoarea minimă a producţiei comercializate eligibilă pentru 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produse vegetale este </a:t>
            </a:r>
            <a:r>
              <a:rPr lang="ro-MD" dirty="0">
                <a:latin typeface="Times New Roman" pitchFamily="18" charset="0"/>
                <a:cs typeface="Times New Roman" pitchFamily="18" charset="0"/>
              </a:rPr>
              <a:t>de 1,0 mil. lei</a:t>
            </a:r>
            <a:r>
              <a:rPr lang="ro-MD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2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6129</TotalTime>
  <Words>1857</Words>
  <Application>Microsoft Office PowerPoint</Application>
  <PresentationFormat>On-screen Show (4:3)</PresentationFormat>
  <Paragraphs>214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Cambria</vt:lpstr>
      <vt:lpstr>Symbol</vt:lpstr>
      <vt:lpstr>Times New Roman</vt:lpstr>
      <vt:lpstr>Wingdings</vt:lpstr>
      <vt:lpstr>Temă Office</vt:lpstr>
      <vt:lpstr>1_Temă Office</vt:lpstr>
      <vt:lpstr>Suport bugetar prin prisma subvenționării în Republica Moldova</vt:lpstr>
      <vt:lpstr>Submăsura 1.1. Stimularea investiţiilor pentru producerea legumelor şi a fructelor pe teren protejat </vt:lpstr>
      <vt:lpstr>Submăsura 1.2. Stimularea investiţiilor pentru înfiinţarea plantaţiilor multianuale</vt:lpstr>
      <vt:lpstr>Submăsura 1.3. Stimularea investiţiilor pentru procurarea tehnicii şi utilajului agricol convenţional</vt:lpstr>
      <vt:lpstr>Submăsura 1.4/1.5. Stimularea investiţiilor pentru utilarea şi renovarea tehnologică a fermelor zootehnice</vt:lpstr>
      <vt:lpstr>Submăsura 1.6. Stimularea investiţiilor pentru dezvoltarea infrastructurii postrecoltare şi procesare</vt:lpstr>
      <vt:lpstr>Submăsura 1.7. Stimularea creditării producătorilor agricoli de către băncile comerciale şi instituţiile financiare nebancare</vt:lpstr>
      <vt:lpstr>Submăsura 1.7A. Stimularea mecanismului de asigurare a riscurilor în agricultură</vt:lpstr>
      <vt:lpstr>Submăsura 1.8. Stimularea constituirii şi funcţionării grupurilor de producători agricol</vt:lpstr>
      <vt:lpstr>Submăsura 1.9. Stimularea activităților de  promovare pe piețele externe</vt:lpstr>
      <vt:lpstr>Submăsura 2.1. Stimularea investiţiilor pentru consolidarea terenurilor agricole</vt:lpstr>
      <vt:lpstr>Submăsura 2.2. Stimularea investiţiilor pentru  procurarea echipamentului de irigare</vt:lpstr>
      <vt:lpstr>Submăsura 2.3. Stimularea producătorilor agricoli pentru compensarea cheltuielilor la irigare</vt:lpstr>
      <vt:lpstr>Submăsura 2.4. Stimularea investiţiilor pentru  procurarea echipamentului No-Till şi Mini-Till</vt:lpstr>
      <vt:lpstr>Măsura 4. Îmbunătăţirea şi dezvoltarea infrastructurii rurale</vt:lpstr>
      <vt:lpstr>Măsura 5. Servicii de consultanţă şi formare</vt:lpstr>
      <vt:lpstr>Regulamentul privind condițiile si procedura de acordare a plăților în avans din Fondul național de dezvoltare a agriculturii și mediului rural  POTENŢIALI BENEFICIARI:</vt:lpstr>
      <vt:lpstr>Criteriile de eligibilitate</vt:lpstr>
      <vt:lpstr>PowerPoint Presentation</vt:lpstr>
      <vt:lpstr>Condiţii de finanţare:</vt:lpstr>
      <vt:lpstr>Măsuri de sprijin pentru plăţi în avans</vt:lpstr>
      <vt:lpstr>Procedura de autorizare a plăţilor în avans:</vt:lpstr>
      <vt:lpstr>Vă mulțumesc pentru atenție!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1418</cp:revision>
  <cp:lastPrinted>2018-03-19T11:32:08Z</cp:lastPrinted>
  <dcterms:created xsi:type="dcterms:W3CDTF">2016-06-24T07:22:32Z</dcterms:created>
  <dcterms:modified xsi:type="dcterms:W3CDTF">2018-09-04T13:00:19Z</dcterms:modified>
</cp:coreProperties>
</file>