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2"/>
  </p:sldMasterIdLst>
  <p:notesMasterIdLst>
    <p:notesMasterId r:id="rId41"/>
  </p:notesMasterIdLst>
  <p:handoutMasterIdLst>
    <p:handoutMasterId r:id="rId42"/>
  </p:handoutMasterIdLst>
  <p:sldIdLst>
    <p:sldId id="270" r:id="rId3"/>
    <p:sldId id="340" r:id="rId4"/>
    <p:sldId id="341" r:id="rId5"/>
    <p:sldId id="344" r:id="rId6"/>
    <p:sldId id="345" r:id="rId7"/>
    <p:sldId id="346" r:id="rId8"/>
    <p:sldId id="347" r:id="rId9"/>
    <p:sldId id="348" r:id="rId10"/>
    <p:sldId id="355" r:id="rId11"/>
    <p:sldId id="351" r:id="rId12"/>
    <p:sldId id="352" r:id="rId13"/>
    <p:sldId id="353" r:id="rId14"/>
    <p:sldId id="304" r:id="rId15"/>
    <p:sldId id="317" r:id="rId16"/>
    <p:sldId id="307" r:id="rId17"/>
    <p:sldId id="308" r:id="rId18"/>
    <p:sldId id="332" r:id="rId19"/>
    <p:sldId id="361" r:id="rId20"/>
    <p:sldId id="362" r:id="rId21"/>
    <p:sldId id="363" r:id="rId22"/>
    <p:sldId id="364" r:id="rId23"/>
    <p:sldId id="365" r:id="rId24"/>
    <p:sldId id="366" r:id="rId25"/>
    <p:sldId id="367" r:id="rId26"/>
    <p:sldId id="368" r:id="rId27"/>
    <p:sldId id="369" r:id="rId28"/>
    <p:sldId id="370" r:id="rId29"/>
    <p:sldId id="318" r:id="rId30"/>
    <p:sldId id="319" r:id="rId31"/>
    <p:sldId id="311" r:id="rId32"/>
    <p:sldId id="314" r:id="rId33"/>
    <p:sldId id="315" r:id="rId34"/>
    <p:sldId id="356" r:id="rId35"/>
    <p:sldId id="359" r:id="rId36"/>
    <p:sldId id="360" r:id="rId37"/>
    <p:sldId id="338" r:id="rId38"/>
    <p:sldId id="287" r:id="rId39"/>
    <p:sldId id="288" r:id="rId40"/>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9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A5644E"/>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showGuides="1">
      <p:cViewPr varScale="1">
        <p:scale>
          <a:sx n="76" d="100"/>
          <a:sy n="76" d="100"/>
        </p:scale>
        <p:origin x="414" y="66"/>
      </p:cViewPr>
      <p:guideLst>
        <p:guide orient="horz" pos="2160"/>
        <p:guide pos="3840"/>
        <p:guide orient="horz" pos="3960"/>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76" d="100"/>
          <a:sy n="76" d="100"/>
        </p:scale>
        <p:origin x="253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534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4" y="1"/>
            <a:ext cx="2945659" cy="495347"/>
          </a:xfrm>
          <a:prstGeom prst="rect">
            <a:avLst/>
          </a:prstGeom>
        </p:spPr>
        <p:txBody>
          <a:bodyPr vert="horz" lIns="91440" tIns="45720" rIns="91440" bIns="45720" rtlCol="0"/>
          <a:lstStyle>
            <a:lvl1pPr algn="r">
              <a:defRPr sz="1200"/>
            </a:lvl1pPr>
          </a:lstStyle>
          <a:p>
            <a:fld id="{C9DC3787-D225-4F78-8E71-4DD8FC1EC8F1}" type="datetimeFigureOut">
              <a:rPr lang="en-US" smtClean="0"/>
              <a:pPr/>
              <a:t>9/3/2018</a:t>
            </a:fld>
            <a:endParaRPr lang="en-US"/>
          </a:p>
        </p:txBody>
      </p:sp>
      <p:sp>
        <p:nvSpPr>
          <p:cNvPr id="4" name="Footer Placeholder 3"/>
          <p:cNvSpPr>
            <a:spLocks noGrp="1"/>
          </p:cNvSpPr>
          <p:nvPr>
            <p:ph type="ftr" sz="quarter" idx="2"/>
          </p:nvPr>
        </p:nvSpPr>
        <p:spPr>
          <a:xfrm>
            <a:off x="1" y="9377317"/>
            <a:ext cx="2945659" cy="49534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4" y="9377317"/>
            <a:ext cx="2945659" cy="495346"/>
          </a:xfrm>
          <a:prstGeom prst="rect">
            <a:avLst/>
          </a:prstGeom>
        </p:spPr>
        <p:txBody>
          <a:bodyPr vert="horz" lIns="91440" tIns="45720" rIns="91440" bIns="45720" rtlCol="0" anchor="b"/>
          <a:lstStyle>
            <a:lvl1pPr algn="r">
              <a:defRPr sz="1200"/>
            </a:lvl1pPr>
          </a:lstStyle>
          <a:p>
            <a:fld id="{686B2D29-8AC0-4FB1-933D-AD24ECC4354D}" type="slidenum">
              <a:rPr lang="en-US" smtClean="0"/>
              <a:pPr/>
              <a:t>‹#›</a:t>
            </a:fld>
            <a:endParaRPr lang="en-US"/>
          </a:p>
        </p:txBody>
      </p:sp>
    </p:spTree>
    <p:extLst>
      <p:ext uri="{BB962C8B-B14F-4D97-AF65-F5344CB8AC3E}">
        <p14:creationId xmlns:p14="http://schemas.microsoft.com/office/powerpoint/2010/main" val="19735408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534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4" y="1"/>
            <a:ext cx="2945659" cy="495347"/>
          </a:xfrm>
          <a:prstGeom prst="rect">
            <a:avLst/>
          </a:prstGeom>
        </p:spPr>
        <p:txBody>
          <a:bodyPr vert="horz" lIns="91440" tIns="45720" rIns="91440" bIns="45720" rtlCol="0"/>
          <a:lstStyle>
            <a:lvl1pPr algn="r">
              <a:defRPr sz="1200"/>
            </a:lvl1pPr>
          </a:lstStyle>
          <a:p>
            <a:fld id="{459E625E-096F-494B-B7CE-A49E276A3A39}" type="datetimeFigureOut">
              <a:rPr lang="en-US" smtClean="0"/>
              <a:pPr/>
              <a:t>9/3/2018</a:t>
            </a:fld>
            <a:endParaRPr lang="en-US"/>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20"/>
            <a:ext cx="5438140" cy="388736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377317"/>
            <a:ext cx="2945659" cy="49534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4" y="9377317"/>
            <a:ext cx="2945659" cy="495346"/>
          </a:xfrm>
          <a:prstGeom prst="rect">
            <a:avLst/>
          </a:prstGeom>
        </p:spPr>
        <p:txBody>
          <a:bodyPr vert="horz" lIns="91440" tIns="45720" rIns="91440" bIns="45720" rtlCol="0" anchor="b"/>
          <a:lstStyle>
            <a:lvl1pPr algn="r">
              <a:defRPr sz="1200"/>
            </a:lvl1pPr>
          </a:lstStyle>
          <a:p>
            <a:fld id="{3FA2C895-EB1C-4157-9E46-0DF3298BA9C2}" type="slidenum">
              <a:rPr lang="en-US" smtClean="0"/>
              <a:pPr/>
              <a:t>‹#›</a:t>
            </a:fld>
            <a:endParaRPr lang="en-US"/>
          </a:p>
        </p:txBody>
      </p:sp>
    </p:spTree>
    <p:extLst>
      <p:ext uri="{BB962C8B-B14F-4D97-AF65-F5344CB8AC3E}">
        <p14:creationId xmlns:p14="http://schemas.microsoft.com/office/powerpoint/2010/main" val="2167668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ln>
            <a:miter lim="800000"/>
            <a:headEnd/>
            <a:tailEnd/>
          </a:ln>
        </p:spPr>
        <p:txBody>
          <a:bodyPr/>
          <a:lstStyle/>
          <a:p>
            <a:fld id="{B8057F42-2015-4FA2-8E97-2147998F4A2A}" type="slidenum">
              <a:rPr lang="en-US" smtClean="0"/>
              <a:pPr/>
              <a:t>13</a:t>
            </a:fld>
            <a:endParaRPr lang="en-US" dirty="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6868"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ru-RU" smtClean="0"/>
          </a:p>
        </p:txBody>
      </p:sp>
    </p:spTree>
    <p:extLst>
      <p:ext uri="{BB962C8B-B14F-4D97-AF65-F5344CB8AC3E}">
        <p14:creationId xmlns:p14="http://schemas.microsoft.com/office/powerpoint/2010/main" val="2707697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a:lstStyle/>
          <a:p>
            <a:fld id="{741BB965-3343-4685-98CE-28BC3D5C2851}" type="slidenum">
              <a:rPr lang="en-US" smtClean="0"/>
              <a:pPr/>
              <a:t>15</a:t>
            </a:fld>
            <a:endParaRPr lang="en-US" dirty="0" smtClean="0"/>
          </a:p>
        </p:txBody>
      </p:sp>
      <p:sp>
        <p:nvSpPr>
          <p:cNvPr id="430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301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ru-RU" smtClean="0"/>
          </a:p>
        </p:txBody>
      </p:sp>
    </p:spTree>
    <p:extLst>
      <p:ext uri="{BB962C8B-B14F-4D97-AF65-F5344CB8AC3E}">
        <p14:creationId xmlns:p14="http://schemas.microsoft.com/office/powerpoint/2010/main" val="814433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noFill/>
          <a:ln>
            <a:miter lim="800000"/>
            <a:headEnd/>
            <a:tailEnd/>
          </a:ln>
        </p:spPr>
        <p:txBody>
          <a:bodyPr/>
          <a:lstStyle/>
          <a:p>
            <a:fld id="{15245E20-9446-4728-AA62-A50AC1C28C8E}" type="slidenum">
              <a:rPr lang="en-US" smtClean="0"/>
              <a:pPr/>
              <a:t>16</a:t>
            </a:fld>
            <a:endParaRPr lang="en-US" dirty="0" smtClean="0"/>
          </a:p>
        </p:txBody>
      </p:sp>
      <p:sp>
        <p:nvSpPr>
          <p:cNvPr id="440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403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ru-RU" smtClean="0"/>
          </a:p>
        </p:txBody>
      </p:sp>
    </p:spTree>
    <p:extLst>
      <p:ext uri="{BB962C8B-B14F-4D97-AF65-F5344CB8AC3E}">
        <p14:creationId xmlns:p14="http://schemas.microsoft.com/office/powerpoint/2010/main" val="3578186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8676" name="Slide Number Placeholder 3"/>
          <p:cNvSpPr>
            <a:spLocks noGrp="1"/>
          </p:cNvSpPr>
          <p:nvPr>
            <p:ph type="sldNum" sz="quarter" idx="5"/>
          </p:nvPr>
        </p:nvSpPr>
        <p:spPr bwMode="auto">
          <a:noFill/>
          <a:ln>
            <a:miter lim="800000"/>
            <a:headEnd/>
            <a:tailEnd/>
          </a:ln>
        </p:spPr>
        <p:txBody>
          <a:bodyPr/>
          <a:lstStyle/>
          <a:p>
            <a:fld id="{B4EEA2BD-35BB-440A-BDFC-35EA26EBC3F2}" type="slidenum">
              <a:rPr lang="en-US" smtClean="0"/>
              <a:pPr/>
              <a:t>38</a:t>
            </a:fld>
            <a:endParaRPr lang="en-US" smtClean="0"/>
          </a:p>
        </p:txBody>
      </p:sp>
    </p:spTree>
    <p:extLst>
      <p:ext uri="{BB962C8B-B14F-4D97-AF65-F5344CB8AC3E}">
        <p14:creationId xmlns:p14="http://schemas.microsoft.com/office/powerpoint/2010/main" val="2172553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gradFill rotWithShape="1">
          <a:gsLst>
            <a:gs pos="0">
              <a:schemeClr val="bg2"/>
            </a:gs>
            <a:gs pos="62000">
              <a:schemeClr val="bg2">
                <a:tint val="92000"/>
                <a:shade val="66000"/>
                <a:satMod val="110000"/>
                <a:lumMod val="80000"/>
              </a:schemeClr>
            </a:gs>
            <a:gs pos="100000">
              <a:schemeClr val="accent3"/>
            </a:gs>
          </a:gsLst>
          <a:lin ang="5400000" scaled="0"/>
        </a:gradFill>
        <a:effectLst/>
      </p:bgPr>
    </p:bg>
    <p:spTree>
      <p:nvGrpSpPr>
        <p:cNvPr id="1" name=""/>
        <p:cNvGrpSpPr/>
        <p:nvPr/>
      </p:nvGrpSpPr>
      <p:grpSpPr>
        <a:xfrm>
          <a:off x="0" y="0"/>
          <a:ext cx="0" cy="0"/>
          <a:chOff x="0" y="0"/>
          <a:chExt cx="0" cy="0"/>
        </a:xfrm>
      </p:grpSpPr>
      <p:grpSp>
        <p:nvGrpSpPr>
          <p:cNvPr id="43" name="Group 42"/>
          <p:cNvGrpSpPr/>
          <p:nvPr/>
        </p:nvGrpSpPr>
        <p:grpSpPr>
          <a:xfrm>
            <a:off x="-509872" y="0"/>
            <a:ext cx="13243109"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7" name="Rectangle 46"/>
          <p:cNvSpPr/>
          <p:nvPr/>
        </p:nvSpPr>
        <p:spPr>
          <a:xfrm>
            <a:off x="6198795" y="-21511"/>
            <a:ext cx="46736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a:xfrm>
            <a:off x="6318325" y="1516829"/>
            <a:ext cx="2844800" cy="750981"/>
          </a:xfrm>
        </p:spPr>
        <p:txBody>
          <a:bodyPr anchor="b"/>
          <a:lstStyle>
            <a:lvl1pPr algn="l">
              <a:defRPr sz="2400"/>
            </a:lvl1pPr>
          </a:lstStyle>
          <a:p>
            <a:fld id="{35FB4A4D-BEB3-42DE-8D0E-DB8F0B5DA3ED}" type="datetime1">
              <a:rPr lang="en-US" smtClean="0"/>
              <a:pPr/>
              <a:t>9/3/2018</a:t>
            </a:fld>
            <a:endParaRPr lang="en-US"/>
          </a:p>
        </p:txBody>
      </p:sp>
      <p:sp>
        <p:nvSpPr>
          <p:cNvPr id="50" name="Rectangle 49"/>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Footer Placeholder 4"/>
          <p:cNvSpPr>
            <a:spLocks noGrp="1"/>
          </p:cNvSpPr>
          <p:nvPr>
            <p:ph type="ftr" sz="quarter" idx="11"/>
          </p:nvPr>
        </p:nvSpPr>
        <p:spPr>
          <a:xfrm>
            <a:off x="7071360" y="5719967"/>
            <a:ext cx="3775456"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6198795" y="5719967"/>
            <a:ext cx="858221" cy="365125"/>
          </a:xfrm>
        </p:spPr>
        <p:txBody>
          <a:bodyPr/>
          <a:lstStyle>
            <a:lvl1pPr>
              <a:defRPr>
                <a:solidFill>
                  <a:schemeClr val="accent1"/>
                </a:solidFill>
              </a:defRPr>
            </a:lvl1pPr>
          </a:lstStyle>
          <a:p>
            <a:fld id="{401CF334-2D5C-4859-84A6-CA7E6E43FAEB}" type="slidenum">
              <a:rPr lang="en-US" smtClean="0"/>
              <a:pPr/>
              <a:t>‹#›</a:t>
            </a:fld>
            <a:endParaRPr lang="en-US"/>
          </a:p>
        </p:txBody>
      </p:sp>
      <p:sp>
        <p:nvSpPr>
          <p:cNvPr id="89" name="Rectangle 88"/>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Picture Placeholder 7"/>
          <p:cNvSpPr>
            <a:spLocks noGrp="1"/>
          </p:cNvSpPr>
          <p:nvPr>
            <p:ph type="pic" sz="quarter" idx="13" hasCustomPrompt="1"/>
          </p:nvPr>
        </p:nvSpPr>
        <p:spPr>
          <a:xfrm>
            <a:off x="1195939" y="2695635"/>
            <a:ext cx="4414838" cy="3551578"/>
          </a:xfrm>
        </p:spPr>
        <p:txBody>
          <a:bodyPr/>
          <a:lstStyle>
            <a:lvl1pPr marL="68580" indent="0">
              <a:buNone/>
              <a:defRPr/>
            </a:lvl1pPr>
          </a:lstStyle>
          <a:p>
            <a:r>
              <a:rPr lang="en-US" dirty="0" smtClean="0"/>
              <a:t>Insert product photo here</a:t>
            </a:r>
            <a:endParaRPr lang="en-US" dirty="0"/>
          </a:p>
        </p:txBody>
      </p:sp>
      <p:sp>
        <p:nvSpPr>
          <p:cNvPr id="3" name="Subtitle 2"/>
          <p:cNvSpPr>
            <a:spLocks noGrp="1"/>
          </p:cNvSpPr>
          <p:nvPr>
            <p:ph type="subTitle" idx="1"/>
          </p:nvPr>
        </p:nvSpPr>
        <p:spPr>
          <a:xfrm>
            <a:off x="6311154" y="4421081"/>
            <a:ext cx="4413071"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311154" y="2708476"/>
            <a:ext cx="4417807" cy="1702160"/>
          </a:xfrm>
        </p:spPr>
        <p:txBody>
          <a:bodyPr>
            <a:normAutofit/>
          </a:bodyPr>
          <a:lstStyle>
            <a:lvl1pPr>
              <a:defRPr sz="3600"/>
            </a:lvl1pPr>
          </a:lstStyle>
          <a:p>
            <a:r>
              <a:rPr lang="en-US" smtClean="0"/>
              <a:t>Click to edit Master title style</a:t>
            </a:r>
            <a:endParaRPr lang="en-US" dirty="0"/>
          </a:p>
        </p:txBody>
      </p:sp>
    </p:spTree>
    <p:extLst>
      <p:ext uri="{BB962C8B-B14F-4D97-AF65-F5344CB8AC3E}">
        <p14:creationId xmlns:p14="http://schemas.microsoft.com/office/powerpoint/2010/main" val="4035474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3DA557D-1DB1-46C0-998A-94433545C341}" type="datetime1">
              <a:rPr lang="en-US" smtClean="0"/>
              <a:pPr/>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57315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79A610B-0B0E-4C6C-A7A6-0853CA34DDCA}" type="datetime1">
              <a:rPr lang="en-US" smtClean="0"/>
              <a:pPr/>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a:p>
        </p:txBody>
      </p:sp>
      <p:sp>
        <p:nvSpPr>
          <p:cNvPr id="3" name="Vertical Text Placeholder 2"/>
          <p:cNvSpPr>
            <a:spLocks noGrp="1"/>
          </p:cNvSpPr>
          <p:nvPr>
            <p:ph type="body" orient="vert" idx="1"/>
          </p:nvPr>
        </p:nvSpPr>
        <p:spPr>
          <a:xfrm>
            <a:off x="1404395" y="1030147"/>
            <a:ext cx="7231605"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8839201" y="1030147"/>
            <a:ext cx="1979271" cy="4780344"/>
          </a:xfrm>
        </p:spPr>
        <p:txBody>
          <a:bodyPr vert="eaVert" anchor="ctr"/>
          <a:lstStyle/>
          <a:p>
            <a:r>
              <a:rPr lang="en-US" smtClean="0"/>
              <a:t>Click to edit Master title style</a:t>
            </a:r>
            <a:endParaRPr lang="en-US"/>
          </a:p>
        </p:txBody>
      </p:sp>
    </p:spTree>
    <p:extLst>
      <p:ext uri="{BB962C8B-B14F-4D97-AF65-F5344CB8AC3E}">
        <p14:creationId xmlns:p14="http://schemas.microsoft.com/office/powerpoint/2010/main" val="3781237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FF0C144-8206-4C57-B7F2-12168FDC6C23}" type="datetime1">
              <a:rPr lang="en-US" smtClean="0"/>
              <a:pPr/>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963815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64C8FB8-1142-402E-8BCA-4DC30F103E56}" type="datetime1">
              <a:rPr lang="en-US" smtClean="0"/>
              <a:pPr/>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a:p>
        </p:txBody>
      </p:sp>
      <p:sp>
        <p:nvSpPr>
          <p:cNvPr id="3" name="Text Placeholder 2"/>
          <p:cNvSpPr>
            <a:spLocks noGrp="1"/>
          </p:cNvSpPr>
          <p:nvPr>
            <p:ph type="body" idx="1"/>
          </p:nvPr>
        </p:nvSpPr>
        <p:spPr>
          <a:xfrm>
            <a:off x="1678194" y="4267201"/>
            <a:ext cx="8849956"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678194" y="2900830"/>
            <a:ext cx="8849957" cy="1362075"/>
          </a:xfrm>
        </p:spPr>
        <p:txBody>
          <a:bodyPr anchor="b"/>
          <a:lstStyle>
            <a:lvl1pPr algn="l">
              <a:defRPr sz="4000" b="0" cap="none" baseline="0"/>
            </a:lvl1pPr>
          </a:lstStyle>
          <a:p>
            <a:r>
              <a:rPr lang="en-US" smtClean="0"/>
              <a:t>Click to edit Master title style</a:t>
            </a:r>
            <a:endParaRPr lang="en-US" dirty="0"/>
          </a:p>
        </p:txBody>
      </p:sp>
    </p:spTree>
    <p:extLst>
      <p:ext uri="{BB962C8B-B14F-4D97-AF65-F5344CB8AC3E}">
        <p14:creationId xmlns:p14="http://schemas.microsoft.com/office/powerpoint/2010/main" val="399303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65BCBAD-D360-40D3-A33A-B189CE27C2FB}" type="datetime1">
              <a:rPr lang="en-US" smtClean="0"/>
              <a:pPr/>
              <a:t>9/3/2018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pPr/>
              <a:t>‹#›</a:t>
            </a:fld>
            <a:endParaRPr lang="en-US"/>
          </a:p>
        </p:txBody>
      </p:sp>
      <p:sp>
        <p:nvSpPr>
          <p:cNvPr id="11" name="Content Placeholder 10"/>
          <p:cNvSpPr>
            <a:spLocks noGrp="1"/>
          </p:cNvSpPr>
          <p:nvPr>
            <p:ph sz="quarter" idx="14"/>
          </p:nvPr>
        </p:nvSpPr>
        <p:spPr>
          <a:xfrm>
            <a:off x="6193536" y="2313431"/>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Content Placeholder 8"/>
          <p:cNvSpPr>
            <a:spLocks noGrp="1"/>
          </p:cNvSpPr>
          <p:nvPr>
            <p:ph sz="quarter" idx="13"/>
          </p:nvPr>
        </p:nvSpPr>
        <p:spPr>
          <a:xfrm>
            <a:off x="1389888" y="2313432"/>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9455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6A93471D-48A1-4899-AFFF-8ACC56D03BF3}" type="datetime1">
              <a:rPr lang="en-US" smtClean="0"/>
              <a:pPr/>
              <a:t>9/3/2018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pPr/>
              <a:t>‹#›</a:t>
            </a:fld>
            <a:endParaRPr lang="en-US"/>
          </a:p>
        </p:txBody>
      </p:sp>
      <p:sp>
        <p:nvSpPr>
          <p:cNvPr id="6" name="Content Placeholder 5"/>
          <p:cNvSpPr>
            <a:spLocks noGrp="1"/>
          </p:cNvSpPr>
          <p:nvPr>
            <p:ph sz="quarter" idx="4"/>
          </p:nvPr>
        </p:nvSpPr>
        <p:spPr>
          <a:xfrm>
            <a:off x="6193536"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82450" y="2316010"/>
            <a:ext cx="4074289"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88961"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Text Placeholder 2"/>
          <p:cNvSpPr>
            <a:spLocks noGrp="1"/>
          </p:cNvSpPr>
          <p:nvPr>
            <p:ph type="body" idx="1"/>
          </p:nvPr>
        </p:nvSpPr>
        <p:spPr>
          <a:xfrm>
            <a:off x="1882815" y="2316009"/>
            <a:ext cx="407619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Tree>
    <p:extLst>
      <p:ext uri="{BB962C8B-B14F-4D97-AF65-F5344CB8AC3E}">
        <p14:creationId xmlns:p14="http://schemas.microsoft.com/office/powerpoint/2010/main" val="424159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4400513-7D68-4635-8489-06A9AFAAD13D}" type="datetime1">
              <a:rPr lang="en-US" smtClean="0"/>
              <a:pPr/>
              <a:t>9/3/2018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pPr/>
              <a:t>‹#›</a:t>
            </a:fld>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82213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6736AC-4807-4E91-B671-F9B91617C7B3}" type="datetime1">
              <a:rPr lang="en-US" smtClean="0"/>
              <a:pPr/>
              <a:t>9/3/2018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pPr/>
              <a:t>‹#›</a:t>
            </a:fld>
            <a:endParaRPr lang="en-US"/>
          </a:p>
        </p:txBody>
      </p:sp>
    </p:spTree>
    <p:extLst>
      <p:ext uri="{BB962C8B-B14F-4D97-AF65-F5344CB8AC3E}">
        <p14:creationId xmlns:p14="http://schemas.microsoft.com/office/powerpoint/2010/main" val="1692133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Rectangle 56"/>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Date Placeholder 4"/>
          <p:cNvSpPr>
            <a:spLocks noGrp="1"/>
          </p:cNvSpPr>
          <p:nvPr>
            <p:ph type="dt" sz="half" idx="10"/>
          </p:nvPr>
        </p:nvSpPr>
        <p:spPr/>
        <p:txBody>
          <a:bodyPr/>
          <a:lstStyle/>
          <a:p>
            <a:fld id="{1222DBCC-10C7-4CB5-9734-C5542D870FBB}" type="datetime1">
              <a:rPr lang="en-US" smtClean="0"/>
              <a:pPr/>
              <a:t>9/3/2018</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pPr/>
              <a:t>‹#›</a:t>
            </a:fld>
            <a:endParaRPr lang="en-US"/>
          </a:p>
        </p:txBody>
      </p:sp>
      <p:sp>
        <p:nvSpPr>
          <p:cNvPr id="58" name="Rectangle 57"/>
          <p:cNvSpPr/>
          <p:nvPr/>
        </p:nvSpPr>
        <p:spPr>
          <a:xfrm>
            <a:off x="1207429" y="601884"/>
            <a:ext cx="4749676"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1" name="Rectangle 60"/>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3" name="Content Placeholder 2"/>
          <p:cNvSpPr>
            <a:spLocks noGrp="1"/>
          </p:cNvSpPr>
          <p:nvPr>
            <p:ph idx="1"/>
          </p:nvPr>
        </p:nvSpPr>
        <p:spPr>
          <a:xfrm>
            <a:off x="1527859" y="856527"/>
            <a:ext cx="4120587"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315456" y="4136994"/>
            <a:ext cx="4398379"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6319777" y="2657435"/>
            <a:ext cx="4406096" cy="1463153"/>
          </a:xfrm>
        </p:spPr>
        <p:txBody>
          <a:bodyPr anchor="b">
            <a:normAutofit/>
          </a:bodyPr>
          <a:lstStyle>
            <a:lvl1pPr algn="l">
              <a:defRPr sz="2800" b="0"/>
            </a:lvl1pPr>
          </a:lstStyle>
          <a:p>
            <a:r>
              <a:rPr lang="en-US" smtClean="0"/>
              <a:t>Click to edit Master title style</a:t>
            </a:r>
            <a:endParaRPr lang="en-US"/>
          </a:p>
        </p:txBody>
      </p:sp>
    </p:spTree>
    <p:extLst>
      <p:ext uri="{BB962C8B-B14F-4D97-AF65-F5344CB8AC3E}">
        <p14:creationId xmlns:p14="http://schemas.microsoft.com/office/powerpoint/2010/main" val="1211965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94" name="Rectangle 93"/>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1" name="Rectangle 10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2" name="Rectangle 101"/>
          <p:cNvSpPr/>
          <p:nvPr/>
        </p:nvSpPr>
        <p:spPr>
          <a:xfrm>
            <a:off x="1207429" y="601884"/>
            <a:ext cx="4749676"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5" name="Rectangle 104"/>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Date Placeholder 4"/>
          <p:cNvSpPr>
            <a:spLocks noGrp="1"/>
          </p:cNvSpPr>
          <p:nvPr>
            <p:ph type="dt" sz="half" idx="10"/>
          </p:nvPr>
        </p:nvSpPr>
        <p:spPr/>
        <p:txBody>
          <a:bodyPr/>
          <a:lstStyle/>
          <a:p>
            <a:fld id="{223346AD-5C1D-4E35-A3CE-CF8952DE9936}" type="datetime1">
              <a:rPr lang="en-US" smtClean="0"/>
              <a:pPr/>
              <a:t>9/3/2018</a:t>
            </a:fld>
            <a:endParaRPr lang="en-US"/>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pPr/>
              <a:t>‹#›</a:t>
            </a:fld>
            <a:endParaRPr lang="en-US"/>
          </a:p>
        </p:txBody>
      </p:sp>
      <p:sp>
        <p:nvSpPr>
          <p:cNvPr id="3" name="Picture Placeholder 2"/>
          <p:cNvSpPr>
            <a:spLocks noGrp="1"/>
          </p:cNvSpPr>
          <p:nvPr>
            <p:ph type="pic" idx="1"/>
          </p:nvPr>
        </p:nvSpPr>
        <p:spPr>
          <a:xfrm>
            <a:off x="1340278" y="693795"/>
            <a:ext cx="4479497"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312841" y="4133089"/>
            <a:ext cx="4400764"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6312565" y="2660904"/>
            <a:ext cx="4401312" cy="1463040"/>
          </a:xfrm>
        </p:spPr>
        <p:txBody>
          <a:bodyPr anchor="b">
            <a:normAutofit/>
          </a:bodyPr>
          <a:lstStyle>
            <a:lvl1pPr algn="l">
              <a:defRPr sz="2800" b="0"/>
            </a:lvl1pPr>
          </a:lstStyle>
          <a:p>
            <a:r>
              <a:rPr lang="en-US" smtClean="0"/>
              <a:t>Click to edit Master title style</a:t>
            </a:r>
            <a:endParaRPr lang="en-US"/>
          </a:p>
        </p:txBody>
      </p:sp>
    </p:spTree>
    <p:extLst>
      <p:ext uri="{BB962C8B-B14F-4D97-AF65-F5344CB8AC3E}">
        <p14:creationId xmlns:p14="http://schemas.microsoft.com/office/powerpoint/2010/main" val="3292151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406400" y="0"/>
            <a:ext cx="13243109"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66" name="Rectangle 65"/>
          <p:cNvSpPr/>
          <p:nvPr/>
        </p:nvSpPr>
        <p:spPr>
          <a:xfrm>
            <a:off x="609600" y="333488"/>
            <a:ext cx="109728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Rectangle 69"/>
          <p:cNvSpPr/>
          <p:nvPr/>
        </p:nvSpPr>
        <p:spPr>
          <a:xfrm>
            <a:off x="6081656" y="-21511"/>
            <a:ext cx="4905488"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1" name="Rectangle 7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2"/>
          </p:nvPr>
        </p:nvSpPr>
        <p:spPr>
          <a:xfrm>
            <a:off x="7996517" y="224493"/>
            <a:ext cx="2844800" cy="365125"/>
          </a:xfrm>
          <a:prstGeom prst="rect">
            <a:avLst/>
          </a:prstGeom>
        </p:spPr>
        <p:txBody>
          <a:bodyPr vert="horz" lIns="91440" tIns="45720" rIns="91440" bIns="45720" rtlCol="0" anchor="ctr"/>
          <a:lstStyle>
            <a:lvl1pPr algn="r">
              <a:defRPr sz="1200">
                <a:solidFill>
                  <a:srgbClr val="FEFEFE"/>
                </a:solidFill>
              </a:defRPr>
            </a:lvl1pPr>
          </a:lstStyle>
          <a:p>
            <a:fld id="{EED287B1-10B2-498E-AB88-8F08CA169E5C}" type="datetime1">
              <a:rPr lang="en-US" smtClean="0"/>
              <a:pPr/>
              <a:t>9/3/2018</a:t>
            </a:fld>
            <a:endParaRPr lang="en-US"/>
          </a:p>
        </p:txBody>
      </p:sp>
      <p:sp>
        <p:nvSpPr>
          <p:cNvPr id="5" name="Footer Placeholder 4"/>
          <p:cNvSpPr>
            <a:spLocks noGrp="1"/>
          </p:cNvSpPr>
          <p:nvPr>
            <p:ph type="ftr" sz="quarter" idx="3"/>
          </p:nvPr>
        </p:nvSpPr>
        <p:spPr>
          <a:xfrm>
            <a:off x="6188597" y="5852161"/>
            <a:ext cx="4669536"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6198795" y="224492"/>
            <a:ext cx="1776208" cy="365125"/>
          </a:xfrm>
          <a:prstGeom prst="rect">
            <a:avLst/>
          </a:prstGeom>
        </p:spPr>
        <p:txBody>
          <a:bodyPr vert="horz" lIns="91440" tIns="45720" rIns="91440" bIns="45720" rtlCol="0" anchor="ctr"/>
          <a:lstStyle>
            <a:lvl1pPr algn="l">
              <a:defRPr sz="1200">
                <a:solidFill>
                  <a:srgbClr val="FEFEFE"/>
                </a:solidFill>
              </a:defRPr>
            </a:lvl1pPr>
          </a:lstStyle>
          <a:p>
            <a:fld id="{401CF334-2D5C-4859-84A6-CA7E6E43FAEB}" type="slidenum">
              <a:rPr lang="en-US" smtClean="0"/>
              <a:pPr/>
              <a:t>‹#›</a:t>
            </a:fld>
            <a:endParaRPr lang="en-US"/>
          </a:p>
        </p:txBody>
      </p:sp>
      <p:sp>
        <p:nvSpPr>
          <p:cNvPr id="3" name="Text Placeholder 2"/>
          <p:cNvSpPr>
            <a:spLocks noGrp="1"/>
          </p:cNvSpPr>
          <p:nvPr>
            <p:ph type="body" idx="1"/>
          </p:nvPr>
        </p:nvSpPr>
        <p:spPr>
          <a:xfrm>
            <a:off x="1391323" y="2323652"/>
            <a:ext cx="939097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1391320" y="1027664"/>
            <a:ext cx="9366325"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Tree>
    <p:extLst>
      <p:ext uri="{BB962C8B-B14F-4D97-AF65-F5344CB8AC3E}">
        <p14:creationId xmlns:p14="http://schemas.microsoft.com/office/powerpoint/2010/main" val="200855977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864" userDrawn="1">
          <p15:clr>
            <a:srgbClr val="F26B43"/>
          </p15:clr>
        </p15:guide>
        <p15:guide id="3" pos="679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capmu.md/"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6238965" y="4529365"/>
            <a:ext cx="4413071" cy="1260629"/>
          </a:xfrm>
        </p:spPr>
        <p:txBody>
          <a:bodyPr>
            <a:normAutofit fontScale="92500"/>
          </a:bodyPr>
          <a:lstStyle/>
          <a:p>
            <a:pPr algn="ctr"/>
            <a:r>
              <a:rPr lang="ro-RO" dirty="0" smtClean="0"/>
              <a:t>PROGRAM DE GRANTURI</a:t>
            </a:r>
            <a:r>
              <a:rPr lang="en-US" dirty="0" smtClean="0"/>
              <a:t> POST-INVESTI</a:t>
            </a:r>
            <a:r>
              <a:rPr lang="ro-RO" dirty="0" smtClean="0"/>
              <a:t>Ț</a:t>
            </a:r>
            <a:r>
              <a:rPr lang="en-US" dirty="0" smtClean="0"/>
              <a:t>IONAL</a:t>
            </a:r>
            <a:r>
              <a:rPr lang="ro-RO" dirty="0" smtClean="0"/>
              <a:t>E</a:t>
            </a:r>
          </a:p>
          <a:p>
            <a:pPr algn="ctr"/>
            <a:endParaRPr lang="ro-RO" dirty="0" smtClean="0"/>
          </a:p>
          <a:p>
            <a:pPr algn="ctr"/>
            <a:r>
              <a:rPr lang="en-US" dirty="0" smtClean="0"/>
              <a:t>M</a:t>
            </a:r>
            <a:r>
              <a:rPr lang="ro-RO" dirty="0" err="1" smtClean="0"/>
              <a:t>anagementul</a:t>
            </a:r>
            <a:r>
              <a:rPr lang="ro-RO" dirty="0" smtClean="0"/>
              <a:t> </a:t>
            </a:r>
            <a:r>
              <a:rPr lang="en-US" dirty="0" smtClean="0"/>
              <a:t>D</a:t>
            </a:r>
            <a:r>
              <a:rPr lang="ro-RO" dirty="0" smtClean="0"/>
              <a:t>durabil al </a:t>
            </a:r>
            <a:r>
              <a:rPr lang="en-US" dirty="0" smtClean="0"/>
              <a:t>T</a:t>
            </a:r>
            <a:r>
              <a:rPr lang="ro-RO" dirty="0" smtClean="0"/>
              <a:t>terenurilor</a:t>
            </a:r>
            <a:endParaRPr lang="en-US" dirty="0" smtClean="0"/>
          </a:p>
        </p:txBody>
      </p:sp>
      <p:sp>
        <p:nvSpPr>
          <p:cNvPr id="4" name="Title 3"/>
          <p:cNvSpPr>
            <a:spLocks noGrp="1"/>
          </p:cNvSpPr>
          <p:nvPr>
            <p:ph type="ctrTitle"/>
          </p:nvPr>
        </p:nvSpPr>
        <p:spPr>
          <a:xfrm>
            <a:off x="385011" y="2708476"/>
            <a:ext cx="5438273" cy="1442419"/>
          </a:xfrm>
        </p:spPr>
        <p:txBody>
          <a:bodyPr>
            <a:normAutofit fontScale="90000"/>
          </a:bodyPr>
          <a:lstStyle/>
          <a:p>
            <a:r>
              <a:rPr lang="ro-RO" sz="2400" b="1" dirty="0" smtClean="0">
                <a:solidFill>
                  <a:schemeClr val="accent2"/>
                </a:solidFill>
              </a:rPr>
              <a:t/>
            </a:r>
            <a:br>
              <a:rPr lang="ro-RO" sz="2400" b="1" dirty="0" smtClean="0">
                <a:solidFill>
                  <a:schemeClr val="accent2"/>
                </a:solidFill>
              </a:rPr>
            </a:br>
            <a:r>
              <a:rPr lang="ro-RO" sz="2400" b="1" dirty="0" smtClean="0">
                <a:solidFill>
                  <a:schemeClr val="accent2"/>
                </a:solidFill>
              </a:rPr>
              <a:t/>
            </a:r>
            <a:br>
              <a:rPr lang="ro-RO" sz="2400" b="1" dirty="0" smtClean="0">
                <a:solidFill>
                  <a:schemeClr val="accent2"/>
                </a:solidFill>
              </a:rPr>
            </a:br>
            <a:r>
              <a:rPr lang="ro-RO" sz="2400" b="1" dirty="0" smtClean="0">
                <a:solidFill>
                  <a:schemeClr val="accent2"/>
                </a:solidFill>
              </a:rPr>
              <a:t>Proiectul Agricultura Competitivă în Moldova </a:t>
            </a:r>
            <a:r>
              <a:rPr lang="en-US" sz="2400" b="1" dirty="0" smtClean="0">
                <a:solidFill>
                  <a:schemeClr val="accent2"/>
                </a:solidFill>
              </a:rPr>
              <a:t>(MAC-P)</a:t>
            </a:r>
            <a:endParaRPr lang="ro-RO" sz="2400" b="1" dirty="0">
              <a:solidFill>
                <a:schemeClr val="accent2"/>
              </a:solidFill>
            </a:endParaRPr>
          </a:p>
        </p:txBody>
      </p:sp>
      <p:pic>
        <p:nvPicPr>
          <p:cNvPr id="1026" name="Picture 2" descr="LOGOFINAL"/>
          <p:cNvPicPr>
            <a:picLocks noChangeAspect="1" noChangeArrowheads="1"/>
          </p:cNvPicPr>
          <p:nvPr/>
        </p:nvPicPr>
        <p:blipFill>
          <a:blip r:embed="rId2" cstate="print"/>
          <a:srcRect/>
          <a:stretch>
            <a:fillRect/>
          </a:stretch>
        </p:blipFill>
        <p:spPr bwMode="auto">
          <a:xfrm>
            <a:off x="6196262" y="2388686"/>
            <a:ext cx="4668253" cy="1942127"/>
          </a:xfrm>
          <a:prstGeom prst="rect">
            <a:avLst/>
          </a:prstGeom>
          <a:noFill/>
          <a:ln w="9525">
            <a:noFill/>
            <a:miter lim="800000"/>
            <a:headEnd/>
            <a:tailEnd/>
          </a:ln>
        </p:spPr>
      </p:pic>
      <p:pic>
        <p:nvPicPr>
          <p:cNvPr id="1029" name="Picture 5" descr="Global_Environment_Facility_Logo"/>
          <p:cNvPicPr>
            <a:picLocks noChangeAspect="1" noChangeArrowheads="1"/>
          </p:cNvPicPr>
          <p:nvPr/>
        </p:nvPicPr>
        <p:blipFill>
          <a:blip r:embed="rId3" cstate="print"/>
          <a:stretch>
            <a:fillRect/>
          </a:stretch>
        </p:blipFill>
        <p:spPr bwMode="auto">
          <a:xfrm>
            <a:off x="4329653" y="350495"/>
            <a:ext cx="710445" cy="830520"/>
          </a:xfrm>
          <a:prstGeom prst="rect">
            <a:avLst/>
          </a:prstGeom>
          <a:blipFill>
            <a:blip r:embed="rId4" cstate="print"/>
            <a:tile tx="0" ty="0" sx="100000" sy="100000" flip="none" algn="tl"/>
          </a:blipFill>
          <a:ln>
            <a:noFill/>
          </a:ln>
        </p:spPr>
      </p:pic>
      <p:pic>
        <p:nvPicPr>
          <p:cNvPr id="8" name="Picture 7" descr="Imagini pentru world bank group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85161" y="478128"/>
            <a:ext cx="2527557" cy="60007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Imagini pentru logo guver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3863" y="350495"/>
            <a:ext cx="842962" cy="10374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9298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91323" y="2323652"/>
            <a:ext cx="9390977" cy="1697203"/>
          </a:xfrm>
        </p:spPr>
        <p:txBody>
          <a:bodyPr/>
          <a:lstStyle/>
          <a:p>
            <a:pPr marL="68580" indent="0">
              <a:buNone/>
            </a:pPr>
            <a:r>
              <a:rPr lang="ro-RO" dirty="0" smtClean="0">
                <a:latin typeface="Arial" panose="020B0604020202020204" pitchFamily="34" charset="0"/>
                <a:cs typeface="Arial" panose="020B0604020202020204" pitchFamily="34" charset="0"/>
              </a:rPr>
              <a:t>Managementul durabil al terenurilor (sau gestionarea durabilă a terenurilor) este temelia agriculturii durabile și o componentă strategică a dezvoltării durabile, securității alimentare, reducerea sărăciei și sănătatea ecosistemului.</a:t>
            </a:r>
            <a:endParaRPr lang="ru-R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914930"/>
            <a:ext cx="9366325" cy="1143000"/>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Managementul durabil al terenurilor – pilonul de bază al agriculturii durabile</a:t>
            </a:r>
            <a:endParaRPr lang="ru-RU" sz="3200" dirty="0">
              <a:solidFill>
                <a:srgbClr val="339933"/>
              </a:solidFill>
              <a:latin typeface="Arial" panose="020B0604020202020204" pitchFamily="34" charset="0"/>
              <a:cs typeface="Arial" panose="020B0604020202020204" pitchFamily="34" charset="0"/>
            </a:endParaRPr>
          </a:p>
        </p:txBody>
      </p:sp>
      <p:sp>
        <p:nvSpPr>
          <p:cNvPr id="4" name="TextBox 3"/>
          <p:cNvSpPr txBox="1"/>
          <p:nvPr/>
        </p:nvSpPr>
        <p:spPr>
          <a:xfrm>
            <a:off x="3344052" y="3932120"/>
            <a:ext cx="7438248" cy="2031325"/>
          </a:xfrm>
          <a:prstGeom prst="rect">
            <a:avLst/>
          </a:prstGeom>
          <a:noFill/>
          <a:ln>
            <a:solidFill>
              <a:schemeClr val="bg2"/>
            </a:solidFill>
          </a:ln>
        </p:spPr>
        <p:txBody>
          <a:bodyPr wrap="square" rtlCol="0" anchor="ctr" anchorCtr="1">
            <a:spAutoFit/>
          </a:bodyPr>
          <a:lstStyle/>
          <a:p>
            <a:r>
              <a:rPr lang="ro-RO" dirty="0" smtClean="0">
                <a:latin typeface="Arial" panose="020B0604020202020204" pitchFamily="34" charset="0"/>
                <a:cs typeface="Arial" panose="020B0604020202020204" pitchFamily="34" charset="0"/>
              </a:rPr>
              <a:t>1991 Chiang Rai, Thailanda – s-a dezvoltat conceptul de gestionare durabilă a terenurilor în cadrul atelierului de lucru. La acest atelier a fost recomandată constituirea grupului de lucru al Societății Internaționale de Știință a Solului (SISS), care s-a ocupat de definitivarea conceptului de dezvoltarea unei definiții și elaborarea recomandărilor unei proceduri privint monitorizarea și evaluarea progresului sistemelor durabile de utilizare a terenurilor.</a:t>
            </a:r>
            <a:endParaRPr lang="ru-RU" dirty="0">
              <a:latin typeface="Arial" panose="020B0604020202020204" pitchFamily="34" charset="0"/>
              <a:cs typeface="Arial" panose="020B0604020202020204" pitchFamily="34" charset="0"/>
            </a:endParaRPr>
          </a:p>
        </p:txBody>
      </p:sp>
      <p:pic>
        <p:nvPicPr>
          <p:cNvPr id="5"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506534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8580" indent="0">
              <a:lnSpc>
                <a:spcPct val="150000"/>
              </a:lnSpc>
              <a:buNone/>
            </a:pPr>
            <a:r>
              <a:rPr lang="ro-RO" dirty="0" smtClean="0"/>
              <a:t>Utilizarea resurselor funciare, inclusiv a solurilor, apei, animalelor și plantelor, pentru producerea de bunuri pentru a satisface nevoile în schimbare ale omului, asigurând, în același timp, potențialul de producție pe termen lung a acestor resurse și menținerea funcțiilor de mediu</a:t>
            </a:r>
            <a:endParaRPr lang="ru-RU" dirty="0"/>
          </a:p>
        </p:txBody>
      </p:sp>
      <p:sp>
        <p:nvSpPr>
          <p:cNvPr id="3" name="Title 2"/>
          <p:cNvSpPr>
            <a:spLocks noGrp="1"/>
          </p:cNvSpPr>
          <p:nvPr>
            <p:ph type="title"/>
          </p:nvPr>
        </p:nvSpPr>
        <p:spPr>
          <a:xfrm>
            <a:off x="1391320" y="877352"/>
            <a:ext cx="9366325" cy="1143000"/>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Managementul Durabil al terenurilor/ Gestionarea Durabilă a terenurilor</a:t>
            </a:r>
            <a:endParaRPr lang="ru-RU" sz="3200"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1426468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68580" indent="0">
              <a:buNone/>
            </a:pPr>
            <a:r>
              <a:rPr lang="ro-RO" dirty="0" smtClean="0">
                <a:latin typeface="Arial" panose="020B0604020202020204" pitchFamily="34" charset="0"/>
                <a:cs typeface="Arial" panose="020B0604020202020204" pitchFamily="34" charset="0"/>
              </a:rPr>
              <a:t>Gestioanarea durabilă a terenurilor combină tehnologiile, politicile și activitățile care vizează integrarea principiilor socioeconomice cu preocupările legate de mediu, astfel ca simultan:</a:t>
            </a:r>
          </a:p>
          <a:p>
            <a:r>
              <a:rPr lang="ro-RO" dirty="0" smtClean="0">
                <a:latin typeface="Arial" panose="020B0604020202020204" pitchFamily="34" charset="0"/>
                <a:cs typeface="Arial" panose="020B0604020202020204" pitchFamily="34" charset="0"/>
              </a:rPr>
              <a:t>Să mențină sau să sporească nivelul de prducție </a:t>
            </a:r>
            <a:r>
              <a:rPr lang="ro-RO" i="1" dirty="0" smtClean="0">
                <a:solidFill>
                  <a:srgbClr val="C00000"/>
                </a:solidFill>
                <a:latin typeface="Arial" panose="020B0604020202020204" pitchFamily="34" charset="0"/>
                <a:cs typeface="Arial" panose="020B0604020202020204" pitchFamily="34" charset="0"/>
              </a:rPr>
              <a:t>(Productivitatea)</a:t>
            </a:r>
            <a:r>
              <a:rPr lang="ro-RO" dirty="0" smtClean="0">
                <a:latin typeface="Arial" panose="020B0604020202020204" pitchFamily="34" charset="0"/>
                <a:cs typeface="Arial" panose="020B0604020202020204" pitchFamily="34" charset="0"/>
              </a:rPr>
              <a:t>;</a:t>
            </a:r>
          </a:p>
          <a:p>
            <a:r>
              <a:rPr lang="ro-RO" dirty="0" smtClean="0">
                <a:latin typeface="Arial" panose="020B0604020202020204" pitchFamily="34" charset="0"/>
                <a:cs typeface="Arial" panose="020B0604020202020204" pitchFamily="34" charset="0"/>
              </a:rPr>
              <a:t>Să reducă nivelul de risc al producției </a:t>
            </a:r>
            <a:r>
              <a:rPr lang="ro-RO" i="1" dirty="0" smtClean="0">
                <a:solidFill>
                  <a:srgbClr val="C00000"/>
                </a:solidFill>
                <a:latin typeface="Arial" panose="020B0604020202020204" pitchFamily="34" charset="0"/>
                <a:cs typeface="Arial" panose="020B0604020202020204" pitchFamily="34" charset="0"/>
              </a:rPr>
              <a:t>(Securitatea);</a:t>
            </a:r>
          </a:p>
          <a:p>
            <a:r>
              <a:rPr lang="ro-RO" dirty="0" smtClean="0">
                <a:latin typeface="Arial" panose="020B0604020202020204" pitchFamily="34" charset="0"/>
                <a:cs typeface="Arial" panose="020B0604020202020204" pitchFamily="34" charset="0"/>
              </a:rPr>
              <a:t>Să protejeze potențialul de resurse naturale și să prevină degradarea solului și calitatea apei </a:t>
            </a:r>
            <a:r>
              <a:rPr lang="ro-RO" i="1" dirty="0" smtClean="0">
                <a:solidFill>
                  <a:srgbClr val="C00000"/>
                </a:solidFill>
                <a:latin typeface="Arial" panose="020B0604020202020204" pitchFamily="34" charset="0"/>
                <a:cs typeface="Arial" panose="020B0604020202020204" pitchFamily="34" charset="0"/>
              </a:rPr>
              <a:t>(Protecția);</a:t>
            </a:r>
          </a:p>
          <a:p>
            <a:r>
              <a:rPr lang="ro-RO" dirty="0" smtClean="0">
                <a:latin typeface="Arial" panose="020B0604020202020204" pitchFamily="34" charset="0"/>
                <a:cs typeface="Arial" panose="020B0604020202020204" pitchFamily="34" charset="0"/>
              </a:rPr>
              <a:t>Să fie economic viabil </a:t>
            </a:r>
            <a:r>
              <a:rPr lang="ro-RO" i="1" dirty="0" smtClean="0">
                <a:solidFill>
                  <a:srgbClr val="C00000"/>
                </a:solidFill>
                <a:latin typeface="Arial" panose="020B0604020202020204" pitchFamily="34" charset="0"/>
                <a:cs typeface="Arial" panose="020B0604020202020204" pitchFamily="34" charset="0"/>
              </a:rPr>
              <a:t>(Viabilitatea);</a:t>
            </a:r>
          </a:p>
          <a:p>
            <a:r>
              <a:rPr lang="ro-RO" dirty="0" smtClean="0">
                <a:latin typeface="Arial" panose="020B0604020202020204" pitchFamily="34" charset="0"/>
                <a:cs typeface="Arial" panose="020B0604020202020204" pitchFamily="34" charset="0"/>
              </a:rPr>
              <a:t>Sa fie social acceptabl </a:t>
            </a:r>
            <a:r>
              <a:rPr lang="ro-RO" i="1" dirty="0" smtClean="0">
                <a:solidFill>
                  <a:srgbClr val="C00000"/>
                </a:solidFill>
                <a:latin typeface="Arial" panose="020B0604020202020204" pitchFamily="34" charset="0"/>
                <a:cs typeface="Arial" panose="020B0604020202020204" pitchFamily="34" charset="0"/>
              </a:rPr>
              <a:t>(Acceptabilitatea).</a:t>
            </a:r>
            <a:endParaRPr lang="ru-RU" i="1" dirty="0">
              <a:solidFill>
                <a:srgbClr val="C00000"/>
              </a:solidFill>
              <a:latin typeface="Arial" panose="020B0604020202020204" pitchFamily="34" charset="0"/>
              <a:cs typeface="Arial" panose="020B0604020202020204" pitchFamily="34" charset="0"/>
            </a:endParaRPr>
          </a:p>
        </p:txBody>
      </p:sp>
      <p:sp>
        <p:nvSpPr>
          <p:cNvPr id="4" name="Title 2"/>
          <p:cNvSpPr>
            <a:spLocks noGrp="1"/>
          </p:cNvSpPr>
          <p:nvPr>
            <p:ph type="title"/>
          </p:nvPr>
        </p:nvSpPr>
        <p:spPr>
          <a:xfrm>
            <a:off x="1391320" y="864826"/>
            <a:ext cx="9366325" cy="1143000"/>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Managementul Durabil al terenurilor/ Gestionarea Durabilă a terenurilor</a:t>
            </a:r>
            <a:endParaRPr lang="ru-RU" sz="3200" dirty="0">
              <a:solidFill>
                <a:srgbClr val="339933"/>
              </a:solidFill>
              <a:latin typeface="Arial" panose="020B0604020202020204" pitchFamily="34" charset="0"/>
              <a:cs typeface="Arial" panose="020B0604020202020204" pitchFamily="34" charset="0"/>
            </a:endParaRPr>
          </a:p>
        </p:txBody>
      </p:sp>
      <p:pic>
        <p:nvPicPr>
          <p:cNvPr id="5"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6" name="TextBox 5"/>
          <p:cNvSpPr txBox="1"/>
          <p:nvPr/>
        </p:nvSpPr>
        <p:spPr>
          <a:xfrm>
            <a:off x="7561106" y="5832629"/>
            <a:ext cx="3219189" cy="369332"/>
          </a:xfrm>
          <a:prstGeom prst="rect">
            <a:avLst/>
          </a:prstGeom>
          <a:noFill/>
          <a:ln>
            <a:solidFill>
              <a:schemeClr val="bg2"/>
            </a:solidFill>
          </a:ln>
        </p:spPr>
        <p:txBody>
          <a:bodyPr wrap="square" rtlCol="0" anchor="ctr" anchorCtr="1">
            <a:spAutoFit/>
          </a:bodyPr>
          <a:lstStyle/>
          <a:p>
            <a:r>
              <a:rPr lang="ro-RO" b="1" u="sng" dirty="0" smtClean="0">
                <a:solidFill>
                  <a:srgbClr val="C00000"/>
                </a:solidFill>
              </a:rPr>
              <a:t>Cei 5 piloni</a:t>
            </a:r>
            <a:endParaRPr lang="ru-RU" b="1" u="sng" dirty="0">
              <a:solidFill>
                <a:srgbClr val="C00000"/>
              </a:solidFill>
            </a:endParaRPr>
          </a:p>
        </p:txBody>
      </p:sp>
    </p:spTree>
    <p:extLst>
      <p:ext uri="{BB962C8B-B14F-4D97-AF65-F5344CB8AC3E}">
        <p14:creationId xmlns:p14="http://schemas.microsoft.com/office/powerpoint/2010/main" val="545844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874680" y="709868"/>
            <a:ext cx="9935281" cy="1118938"/>
          </a:xfrm>
        </p:spPr>
        <p:txBody>
          <a:bodyPr>
            <a:noAutofit/>
          </a:bodyPr>
          <a:lstStyle/>
          <a:p>
            <a:pPr algn="ctr"/>
            <a:r>
              <a:rPr lang="en-US" sz="3200" dirty="0" smtClean="0">
                <a:solidFill>
                  <a:srgbClr val="339933"/>
                </a:solidFill>
                <a:latin typeface="Arial" panose="020B0604020202020204" pitchFamily="34" charset="0"/>
                <a:cs typeface="Arial" panose="020B0604020202020204" pitchFamily="34" charset="0"/>
              </a:rPr>
              <a:t> </a:t>
            </a:r>
            <a:r>
              <a:rPr lang="ro-RO" sz="3200" dirty="0" smtClean="0">
                <a:solidFill>
                  <a:srgbClr val="339933"/>
                </a:solidFill>
                <a:latin typeface="Arial" panose="020B0604020202020204" pitchFamily="34" charset="0"/>
                <a:cs typeface="Arial" panose="020B0604020202020204" pitchFamily="34" charset="0"/>
              </a:rPr>
              <a:t/>
            </a:r>
            <a:br>
              <a:rPr lang="ro-RO" sz="3200" dirty="0" smtClean="0">
                <a:solidFill>
                  <a:srgbClr val="339933"/>
                </a:solidFill>
                <a:latin typeface="Arial" panose="020B0604020202020204" pitchFamily="34" charset="0"/>
                <a:cs typeface="Arial" panose="020B0604020202020204" pitchFamily="34" charset="0"/>
              </a:rPr>
            </a:br>
            <a:r>
              <a:rPr lang="ro-RO" sz="3200" dirty="0" smtClean="0">
                <a:solidFill>
                  <a:srgbClr val="339933"/>
                </a:solidFill>
                <a:latin typeface="Arial" panose="020B0604020202020204" pitchFamily="34" charset="0"/>
                <a:cs typeface="Arial" panose="020B0604020202020204" pitchFamily="34" charset="0"/>
              </a:rPr>
              <a:t>Granturi post investiționale </a:t>
            </a:r>
            <a:r>
              <a:rPr lang="en-US" sz="3200" dirty="0" smtClean="0">
                <a:solidFill>
                  <a:srgbClr val="339933"/>
                </a:solidFill>
                <a:latin typeface="Arial" panose="020B0604020202020204" pitchFamily="34" charset="0"/>
                <a:cs typeface="Arial" panose="020B0604020202020204" pitchFamily="34" charset="0"/>
              </a:rPr>
              <a:t>- </a:t>
            </a:r>
            <a:r>
              <a:rPr lang="ro-RO" sz="3200" dirty="0" smtClean="0">
                <a:solidFill>
                  <a:srgbClr val="339933"/>
                </a:solidFill>
                <a:latin typeface="Arial" panose="020B0604020202020204" pitchFamily="34" charset="0"/>
                <a:cs typeface="Arial" panose="020B0604020202020204" pitchFamily="34" charset="0"/>
              </a:rPr>
              <a:t>Managementul durabil al terenurilor</a:t>
            </a:r>
            <a:endParaRPr lang="ru-RU" sz="3200" dirty="0" smtClean="0">
              <a:solidFill>
                <a:srgbClr val="339933"/>
              </a:solidFill>
              <a:latin typeface="Arial" panose="020B0604020202020204" pitchFamily="34" charset="0"/>
              <a:cs typeface="Arial" panose="020B0604020202020204" pitchFamily="34" charset="0"/>
            </a:endParaRPr>
          </a:p>
        </p:txBody>
      </p:sp>
      <p:sp>
        <p:nvSpPr>
          <p:cNvPr id="17413" name="Rectangle 5"/>
          <p:cNvSpPr>
            <a:spLocks noGrp="1" noChangeArrowheads="1"/>
          </p:cNvSpPr>
          <p:nvPr>
            <p:ph type="body" idx="1"/>
          </p:nvPr>
        </p:nvSpPr>
        <p:spPr>
          <a:xfrm>
            <a:off x="1102784" y="1925053"/>
            <a:ext cx="10041467" cy="878305"/>
          </a:xfrm>
        </p:spPr>
        <p:txBody>
          <a:bodyPr>
            <a:normAutofit/>
          </a:bodyPr>
          <a:lstStyle/>
          <a:p>
            <a:pPr algn="ctr">
              <a:spcBef>
                <a:spcPts val="600"/>
              </a:spcBef>
              <a:spcAft>
                <a:spcPts val="600"/>
              </a:spcAft>
              <a:buFontTx/>
              <a:buNone/>
              <a:defRPr/>
            </a:pPr>
            <a:r>
              <a:rPr lang="ro-RO" sz="1900" b="1" dirty="0" smtClean="0">
                <a:solidFill>
                  <a:schemeClr val="accent1"/>
                </a:solidFill>
                <a:latin typeface="Arial" panose="020B0604020202020204" pitchFamily="34" charset="0"/>
                <a:cs typeface="Arial" panose="020B0604020202020204" pitchFamily="34" charset="0"/>
              </a:rPr>
              <a:t>Granturi post-investiționale de 50% din investiția eligibilă, cu un plafon </a:t>
            </a:r>
          </a:p>
          <a:p>
            <a:pPr algn="ctr">
              <a:spcBef>
                <a:spcPts val="600"/>
              </a:spcBef>
              <a:spcAft>
                <a:spcPts val="600"/>
              </a:spcAft>
              <a:buFontTx/>
              <a:buNone/>
              <a:defRPr/>
            </a:pPr>
            <a:r>
              <a:rPr lang="ro-RO" sz="1900" b="1" dirty="0" smtClean="0">
                <a:solidFill>
                  <a:schemeClr val="accent1"/>
                </a:solidFill>
                <a:latin typeface="Arial" panose="020B0604020202020204" pitchFamily="34" charset="0"/>
                <a:cs typeface="Arial" panose="020B0604020202020204" pitchFamily="34" charset="0"/>
              </a:rPr>
              <a:t>de 20.000 dolari SUA per sub-proiect</a:t>
            </a:r>
            <a:endParaRPr lang="en-US" sz="1900" b="1" dirty="0" smtClean="0">
              <a:solidFill>
                <a:schemeClr val="accent1"/>
              </a:solidFill>
              <a:latin typeface="Arial" panose="020B0604020202020204" pitchFamily="34" charset="0"/>
              <a:cs typeface="Arial" panose="020B0604020202020204" pitchFamily="34" charset="0"/>
            </a:endParaRPr>
          </a:p>
        </p:txBody>
      </p:sp>
      <p:pic>
        <p:nvPicPr>
          <p:cNvPr id="1026" name="Picture 2" descr="C:\Users\Olga\Desktop\No till Equipment\0088618_boxdrills_942x458.jpg"/>
          <p:cNvPicPr>
            <a:picLocks noChangeAspect="1" noChangeArrowheads="1"/>
          </p:cNvPicPr>
          <p:nvPr/>
        </p:nvPicPr>
        <p:blipFill>
          <a:blip r:embed="rId3" cstate="print"/>
          <a:srcRect/>
          <a:stretch>
            <a:fillRect/>
          </a:stretch>
        </p:blipFill>
        <p:spPr bwMode="auto">
          <a:xfrm>
            <a:off x="2571725" y="3143248"/>
            <a:ext cx="7503925" cy="273630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2" descr="LOGOFINAL"/>
          <p:cNvPicPr>
            <a:picLocks noChangeAspect="1" noChangeArrowheads="1"/>
          </p:cNvPicPr>
          <p:nvPr/>
        </p:nvPicPr>
        <p:blipFill>
          <a:blip r:embed="rId4"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66668" y="1863715"/>
            <a:ext cx="9390977" cy="3508977"/>
          </a:xfrm>
        </p:spPr>
        <p:txBody>
          <a:bodyPr/>
          <a:lstStyle/>
          <a:p>
            <a:pPr>
              <a:buNone/>
            </a:pPr>
            <a:r>
              <a:rPr lang="ro-RO" dirty="0" smtClean="0">
                <a:latin typeface="Arial" panose="020B0604020202020204" pitchFamily="34" charset="0"/>
                <a:cs typeface="Arial" panose="020B0604020202020204" pitchFamily="34" charset="0"/>
              </a:rPr>
              <a:t>   Valoarea granturilor post-investiționale solicitate se va indica în dolari SUA (conform Anexei nr. 1) și vor fi debursate în lei moldovenești, la cursul BNM din data tranzacției.</a:t>
            </a:r>
            <a:endParaRPr lang="ru-RU" dirty="0" smtClean="0">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1027664"/>
            <a:ext cx="9366325" cy="700928"/>
          </a:xfrm>
        </p:spPr>
        <p:txBody>
          <a:bodyPr>
            <a:normAutofit/>
          </a:bodyPr>
          <a:lstStyle/>
          <a:p>
            <a:r>
              <a:rPr lang="en-US" sz="3200" dirty="0" smtClean="0">
                <a:solidFill>
                  <a:srgbClr val="339933"/>
                </a:solidFill>
                <a:latin typeface="Arial" panose="020B0604020202020204" pitchFamily="34" charset="0"/>
                <a:cs typeface="Arial" panose="020B0604020202020204" pitchFamily="34" charset="0"/>
              </a:rPr>
              <a:t>Valuta grantului post-</a:t>
            </a:r>
            <a:r>
              <a:rPr lang="ro-RO" sz="3200" dirty="0" smtClean="0">
                <a:solidFill>
                  <a:srgbClr val="339933"/>
                </a:solidFill>
                <a:latin typeface="Arial" panose="020B0604020202020204" pitchFamily="34" charset="0"/>
                <a:cs typeface="Arial" panose="020B0604020202020204" pitchFamily="34" charset="0"/>
              </a:rPr>
              <a:t>investițional</a:t>
            </a:r>
            <a:endParaRPr lang="ru-RU" sz="3200" dirty="0">
              <a:solidFill>
                <a:srgbClr val="339933"/>
              </a:solidFill>
              <a:latin typeface="Arial" panose="020B0604020202020204" pitchFamily="34" charset="0"/>
              <a:cs typeface="Arial" panose="020B0604020202020204" pitchFamily="34" charset="0"/>
            </a:endParaRPr>
          </a:p>
        </p:txBody>
      </p:sp>
      <p:pic>
        <p:nvPicPr>
          <p:cNvPr id="1026" name="Picture 2" descr="D:\Desktop\3_ekim_cuma_dolar_kuru_en_guncel_doviz_fiyatlari_doviz_yorumlari_h361395-630x365.jpg"/>
          <p:cNvPicPr>
            <a:picLocks noChangeAspect="1" noChangeArrowheads="1"/>
          </p:cNvPicPr>
          <p:nvPr/>
        </p:nvPicPr>
        <p:blipFill>
          <a:blip r:embed="rId2" cstate="print"/>
          <a:srcRect/>
          <a:stretch>
            <a:fillRect/>
          </a:stretch>
        </p:blipFill>
        <p:spPr bwMode="auto">
          <a:xfrm>
            <a:off x="3456052" y="3618204"/>
            <a:ext cx="3728519" cy="2428033"/>
          </a:xfrm>
          <a:prstGeom prst="rect">
            <a:avLst/>
          </a:prstGeom>
          <a:noFill/>
        </p:spPr>
      </p:pic>
      <p:pic>
        <p:nvPicPr>
          <p:cNvPr id="1027" name="Picture 3" descr="D:\Desktop\news2_mediu.jpg"/>
          <p:cNvPicPr>
            <a:picLocks noChangeAspect="1" noChangeArrowheads="1"/>
          </p:cNvPicPr>
          <p:nvPr/>
        </p:nvPicPr>
        <p:blipFill>
          <a:blip r:embed="rId3" cstate="print"/>
          <a:srcRect/>
          <a:stretch>
            <a:fillRect/>
          </a:stretch>
        </p:blipFill>
        <p:spPr bwMode="auto">
          <a:xfrm>
            <a:off x="7211785" y="3620278"/>
            <a:ext cx="3425113" cy="2425409"/>
          </a:xfrm>
          <a:prstGeom prst="rect">
            <a:avLst/>
          </a:prstGeom>
          <a:noFill/>
        </p:spPr>
      </p:pic>
      <p:pic>
        <p:nvPicPr>
          <p:cNvPr id="6" name="Picture 2" descr="LOGOFINAL"/>
          <p:cNvPicPr>
            <a:picLocks noChangeAspect="1" noChangeArrowheads="1"/>
          </p:cNvPicPr>
          <p:nvPr/>
        </p:nvPicPr>
        <p:blipFill>
          <a:blip r:embed="rId4"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757989" y="745958"/>
            <a:ext cx="10214812" cy="938462"/>
          </a:xfrm>
        </p:spPr>
        <p:txBody>
          <a:bodyPr>
            <a:normAutofit/>
          </a:bodyPr>
          <a:lstStyle/>
          <a:p>
            <a:pPr algn="l">
              <a:defRPr/>
            </a:pPr>
            <a:r>
              <a:rPr lang="ro-RO" sz="3200" dirty="0" smtClean="0">
                <a:solidFill>
                  <a:srgbClr val="339933"/>
                </a:solidFill>
                <a:latin typeface="Arial" panose="020B0604020202020204" pitchFamily="34" charset="0"/>
                <a:cs typeface="Arial" panose="020B0604020202020204" pitchFamily="34" charset="0"/>
              </a:rPr>
              <a:t> </a:t>
            </a:r>
            <a:r>
              <a:rPr lang="ro-RO" sz="3200" dirty="0" smtClean="0">
                <a:solidFill>
                  <a:srgbClr val="339933"/>
                </a:solidFill>
                <a:latin typeface="Arial" panose="020B0604020202020204" pitchFamily="34" charset="0"/>
                <a:ea typeface="+mn-ea"/>
                <a:cs typeface="Arial" panose="020B0604020202020204" pitchFamily="34" charset="0"/>
              </a:rPr>
              <a:t>Beneficiari:</a:t>
            </a:r>
            <a:endParaRPr lang="ru-RU" sz="3200" dirty="0">
              <a:solidFill>
                <a:srgbClr val="339933"/>
              </a:solidFill>
              <a:latin typeface="Arial" panose="020B0604020202020204" pitchFamily="34" charset="0"/>
              <a:cs typeface="Arial" panose="020B0604020202020204" pitchFamily="34" charset="0"/>
            </a:endParaRPr>
          </a:p>
        </p:txBody>
      </p:sp>
      <p:sp>
        <p:nvSpPr>
          <p:cNvPr id="22531" name="Rectangle 5"/>
          <p:cNvSpPr>
            <a:spLocks noGrp="1" noChangeArrowheads="1"/>
          </p:cNvSpPr>
          <p:nvPr>
            <p:ph type="body" idx="1"/>
          </p:nvPr>
        </p:nvSpPr>
        <p:spPr>
          <a:xfrm>
            <a:off x="762000" y="1732547"/>
            <a:ext cx="10382251" cy="4317416"/>
          </a:xfrm>
        </p:spPr>
        <p:txBody>
          <a:bodyPr>
            <a:normAutofit/>
          </a:bodyPr>
          <a:lstStyle/>
          <a:p>
            <a:pPr>
              <a:lnSpc>
                <a:spcPct val="200000"/>
              </a:lnSpc>
              <a:spcBef>
                <a:spcPts val="600"/>
              </a:spcBef>
              <a:spcAft>
                <a:spcPts val="600"/>
              </a:spcAft>
              <a:buFontTx/>
              <a:buNone/>
            </a:pPr>
            <a:r>
              <a:rPr lang="ro-RO" sz="2000" dirty="0" smtClean="0">
                <a:latin typeface="Arial" panose="020B0604020202020204" pitchFamily="34" charset="0"/>
                <a:cs typeface="Arial" panose="020B0604020202020204" pitchFamily="34" charset="0"/>
              </a:rPr>
              <a:t>	</a:t>
            </a:r>
            <a:r>
              <a:rPr lang="ro-RO" sz="2000" b="1" dirty="0" smtClean="0">
                <a:latin typeface="Arial" panose="020B0604020202020204" pitchFamily="34" charset="0"/>
                <a:cs typeface="Arial" panose="020B0604020202020204" pitchFamily="34" charset="0"/>
              </a:rPr>
              <a:t>	</a:t>
            </a:r>
            <a:r>
              <a:rPr lang="ro-RO" sz="2000" dirty="0" smtClean="0">
                <a:solidFill>
                  <a:schemeClr val="accent1"/>
                </a:solidFill>
                <a:latin typeface="Arial" panose="020B0604020202020204" pitchFamily="34" charset="0"/>
                <a:cs typeface="Arial" panose="020B0604020202020204" pitchFamily="34" charset="0"/>
              </a:rPr>
              <a:t>Producătorii agricoli </a:t>
            </a:r>
          </a:p>
          <a:p>
            <a:pPr>
              <a:lnSpc>
                <a:spcPct val="200000"/>
              </a:lnSpc>
            </a:pPr>
            <a:r>
              <a:rPr lang="ro-RO" sz="1800" dirty="0" err="1" smtClean="0">
                <a:latin typeface="Arial" panose="020B0604020202020204" pitchFamily="34" charset="0"/>
                <a:cs typeface="Arial" panose="020B0604020202020204" pitchFamily="34" charset="0"/>
              </a:rPr>
              <a:t>Persoan</a:t>
            </a:r>
            <a:r>
              <a:rPr lang="en-US" sz="1800" dirty="0" smtClean="0">
                <a:latin typeface="Arial" panose="020B0604020202020204" pitchFamily="34" charset="0"/>
                <a:cs typeface="Arial" panose="020B0604020202020204" pitchFamily="34" charset="0"/>
              </a:rPr>
              <a:t>e</a:t>
            </a:r>
            <a:r>
              <a:rPr lang="ro-RO" sz="1800" dirty="0" smtClean="0">
                <a:latin typeface="Arial" panose="020B0604020202020204" pitchFamily="34" charset="0"/>
                <a:cs typeface="Arial" panose="020B0604020202020204" pitchFamily="34" charset="0"/>
              </a:rPr>
              <a:t> fizic</a:t>
            </a:r>
            <a:r>
              <a:rPr lang="en-US" sz="1800" dirty="0" smtClean="0">
                <a:latin typeface="Arial" panose="020B0604020202020204" pitchFamily="34" charset="0"/>
                <a:cs typeface="Arial" panose="020B0604020202020204" pitchFamily="34" charset="0"/>
              </a:rPr>
              <a:t>e</a:t>
            </a:r>
            <a:r>
              <a:rPr lang="ro-RO" sz="1800" dirty="0" smtClean="0">
                <a:latin typeface="Arial" panose="020B0604020202020204" pitchFamily="34" charset="0"/>
                <a:cs typeface="Arial" panose="020B0604020202020204" pitchFamily="34" charset="0"/>
              </a:rPr>
              <a:t> care practică activitate de întreprinzător, </a:t>
            </a:r>
            <a:r>
              <a:rPr lang="ro-RO" sz="1800" dirty="0" err="1" smtClean="0">
                <a:latin typeface="Arial" panose="020B0604020202020204" pitchFamily="34" charset="0"/>
                <a:cs typeface="Arial" panose="020B0604020202020204" pitchFamily="34" charset="0"/>
              </a:rPr>
              <a:t>persoan</a:t>
            </a:r>
            <a:r>
              <a:rPr lang="en-US" sz="1800" dirty="0" smtClean="0">
                <a:latin typeface="Arial" panose="020B0604020202020204" pitchFamily="34" charset="0"/>
                <a:cs typeface="Arial" panose="020B0604020202020204" pitchFamily="34" charset="0"/>
              </a:rPr>
              <a:t>e</a:t>
            </a:r>
            <a:r>
              <a:rPr lang="ro-RO" sz="1800" dirty="0" smtClean="0">
                <a:latin typeface="Arial" panose="020B0604020202020204" pitchFamily="34" charset="0"/>
                <a:cs typeface="Arial" panose="020B0604020202020204" pitchFamily="34" charset="0"/>
              </a:rPr>
              <a:t> juridic</a:t>
            </a:r>
            <a:r>
              <a:rPr lang="en-US" sz="1800" dirty="0" smtClean="0">
                <a:latin typeface="Arial" panose="020B0604020202020204" pitchFamily="34" charset="0"/>
                <a:cs typeface="Arial" panose="020B0604020202020204" pitchFamily="34" charset="0"/>
              </a:rPr>
              <a:t>e</a:t>
            </a:r>
            <a:r>
              <a:rPr lang="ro-RO" sz="1800" dirty="0" smtClean="0">
                <a:latin typeface="Arial" panose="020B0604020202020204" pitchFamily="34" charset="0"/>
                <a:cs typeface="Arial" panose="020B0604020202020204" pitchFamily="34" charset="0"/>
              </a:rPr>
              <a:t> – societăţi comerciale, cooperativele, indiferent de tipul de proprietate şi forma juridică de organizare, care desfăşoară activitate agricolă pe teritoriul localităţilor republicii, cu excepţia or. Chişinău şi or. Bălţi;.</a:t>
            </a:r>
          </a:p>
          <a:p>
            <a:pPr>
              <a:lnSpc>
                <a:spcPct val="200000"/>
              </a:lnSpc>
              <a:spcBef>
                <a:spcPts val="600"/>
              </a:spcBef>
              <a:spcAft>
                <a:spcPts val="600"/>
              </a:spcAft>
              <a:buFontTx/>
              <a:buNone/>
            </a:pPr>
            <a:r>
              <a:rPr lang="ro-RO" sz="1800" dirty="0" smtClean="0">
                <a:latin typeface="Arial" panose="020B0604020202020204" pitchFamily="34" charset="0"/>
                <a:cs typeface="Arial" panose="020B0604020202020204" pitchFamily="34" charset="0"/>
              </a:rPr>
              <a:t> </a:t>
            </a:r>
          </a:p>
        </p:txBody>
      </p:sp>
      <p:pic>
        <p:nvPicPr>
          <p:cNvPr id="4" name="Picture 2" descr="LOGOFINAL"/>
          <p:cNvPicPr>
            <a:picLocks noChangeAspect="1" noChangeArrowheads="1"/>
          </p:cNvPicPr>
          <p:nvPr/>
        </p:nvPicPr>
        <p:blipFill>
          <a:blip r:embed="rId3"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818146" y="613610"/>
            <a:ext cx="11373853" cy="998622"/>
          </a:xfrm>
        </p:spPr>
        <p:txBody>
          <a:bodyPr>
            <a:normAutofit/>
          </a:bodyPr>
          <a:lstStyle/>
          <a:p>
            <a:pPr algn="l"/>
            <a:r>
              <a:rPr lang="ro-RO" sz="4000" b="1" dirty="0" smtClean="0">
                <a:solidFill>
                  <a:srgbClr val="339933"/>
                </a:solidFill>
                <a:latin typeface="Arial" panose="020B0604020202020204" pitchFamily="34" charset="0"/>
                <a:cs typeface="Arial" panose="020B0604020202020204" pitchFamily="34" charset="0"/>
              </a:rPr>
              <a:t>  </a:t>
            </a:r>
            <a:r>
              <a:rPr lang="ro-RO" sz="3200" dirty="0" smtClean="0">
                <a:solidFill>
                  <a:srgbClr val="339933"/>
                </a:solidFill>
                <a:latin typeface="Arial" panose="020B0604020202020204" pitchFamily="34" charset="0"/>
                <a:cs typeface="Arial" panose="020B0604020202020204" pitchFamily="34" charset="0"/>
              </a:rPr>
              <a:t>Criterii de eligibilitate</a:t>
            </a:r>
          </a:p>
        </p:txBody>
      </p:sp>
      <p:sp>
        <p:nvSpPr>
          <p:cNvPr id="23555" name="Rectangle 5"/>
          <p:cNvSpPr>
            <a:spLocks noGrp="1" noChangeArrowheads="1"/>
          </p:cNvSpPr>
          <p:nvPr>
            <p:ph type="body" idx="1"/>
          </p:nvPr>
        </p:nvSpPr>
        <p:spPr>
          <a:xfrm>
            <a:off x="962525" y="1728592"/>
            <a:ext cx="10181725" cy="4465833"/>
          </a:xfrm>
        </p:spPr>
        <p:txBody>
          <a:bodyPr>
            <a:normAutofit fontScale="92500" lnSpcReduction="20000"/>
          </a:bodyPr>
          <a:lstStyle/>
          <a:p>
            <a:pPr>
              <a:spcBef>
                <a:spcPts val="600"/>
              </a:spcBef>
              <a:spcAft>
                <a:spcPts val="600"/>
              </a:spcAft>
              <a:buFontTx/>
              <a:buNone/>
            </a:pPr>
            <a:r>
              <a:rPr lang="ro-RO" sz="2000" dirty="0" smtClean="0">
                <a:solidFill>
                  <a:schemeClr val="accent1"/>
                </a:solidFill>
                <a:latin typeface="Arial" panose="020B0604020202020204" pitchFamily="34" charset="0"/>
                <a:cs typeface="Arial" panose="020B0604020202020204" pitchFamily="34" charset="0"/>
              </a:rPr>
              <a:t>Se consideră eligibili producătorii agricoli care: </a:t>
            </a:r>
            <a:endParaRPr lang="en-US" sz="2000" dirty="0" smtClean="0">
              <a:solidFill>
                <a:schemeClr val="accent1"/>
              </a:solidFill>
              <a:latin typeface="Arial" panose="020B0604020202020204" pitchFamily="34" charset="0"/>
              <a:cs typeface="Arial" panose="020B0604020202020204" pitchFamily="34" charset="0"/>
            </a:endParaRPr>
          </a:p>
          <a:p>
            <a:pPr>
              <a:spcBef>
                <a:spcPts val="600"/>
              </a:spcBef>
              <a:spcAft>
                <a:spcPts val="600"/>
              </a:spcAft>
            </a:pPr>
            <a:r>
              <a:rPr lang="ro-RO" sz="1800" dirty="0" smtClean="0">
                <a:solidFill>
                  <a:schemeClr val="tx1">
                    <a:lumMod val="75000"/>
                    <a:lumOff val="25000"/>
                  </a:schemeClr>
                </a:solidFill>
                <a:latin typeface="Arial" panose="020B0604020202020204" pitchFamily="34" charset="0"/>
                <a:cs typeface="Arial" panose="020B0604020202020204" pitchFamily="34" charset="0"/>
              </a:rPr>
              <a:t>au efectuat investiţia în conformitate cu obiectivele programului de granturi  MDT; </a:t>
            </a:r>
          </a:p>
          <a:p>
            <a:pPr>
              <a:spcBef>
                <a:spcPts val="600"/>
              </a:spcBef>
              <a:spcAft>
                <a:spcPts val="600"/>
              </a:spcAft>
            </a:pPr>
            <a:r>
              <a:rPr lang="ro-RO" sz="1800" dirty="0" smtClean="0">
                <a:solidFill>
                  <a:schemeClr val="tx1">
                    <a:lumMod val="75000"/>
                    <a:lumOff val="25000"/>
                  </a:schemeClr>
                </a:solidFill>
                <a:latin typeface="Arial" panose="020B0604020202020204" pitchFamily="34" charset="0"/>
                <a:cs typeface="Arial" panose="020B0604020202020204" pitchFamily="34" charset="0"/>
              </a:rPr>
              <a:t>realizează activitate economică în sectorul agricol de 3 ani;</a:t>
            </a:r>
            <a:endParaRPr lang="en-US" sz="1800" dirty="0" smtClean="0">
              <a:solidFill>
                <a:schemeClr val="tx1">
                  <a:lumMod val="75000"/>
                  <a:lumOff val="25000"/>
                </a:schemeClr>
              </a:solidFill>
              <a:latin typeface="Arial" panose="020B0604020202020204" pitchFamily="34" charset="0"/>
              <a:cs typeface="Arial" panose="020B0604020202020204" pitchFamily="34" charset="0"/>
            </a:endParaRPr>
          </a:p>
          <a:p>
            <a:pPr>
              <a:spcBef>
                <a:spcPts val="600"/>
              </a:spcBef>
              <a:spcAft>
                <a:spcPts val="600"/>
              </a:spcAft>
            </a:pPr>
            <a:r>
              <a:rPr lang="ro-RO" sz="1800" dirty="0" smtClean="0">
                <a:solidFill>
                  <a:schemeClr val="tx1">
                    <a:lumMod val="75000"/>
                    <a:lumOff val="25000"/>
                  </a:schemeClr>
                </a:solidFill>
                <a:latin typeface="Arial" panose="020B0604020202020204" pitchFamily="34" charset="0"/>
                <a:cs typeface="Arial" panose="020B0604020202020204" pitchFamily="34" charset="0"/>
              </a:rPr>
              <a:t>nu au efectuat investiţia în totalitate din surse de grant de la alți donatori;</a:t>
            </a:r>
          </a:p>
          <a:p>
            <a:pPr lvl="0"/>
            <a:r>
              <a:rPr lang="ro-RO" sz="1800" dirty="0" smtClean="0">
                <a:solidFill>
                  <a:schemeClr val="tx1">
                    <a:lumMod val="75000"/>
                    <a:lumOff val="25000"/>
                  </a:schemeClr>
                </a:solidFill>
                <a:latin typeface="Arial" panose="020B0604020202020204" pitchFamily="34" charset="0"/>
                <a:cs typeface="Arial" panose="020B0604020202020204" pitchFamily="34" charset="0"/>
              </a:rPr>
              <a:t>dețin terenuri agricole in proprietate sau posesie (arenda, sub-arenda, comodat, etc.), pe cel puțin 15 ani, pentru plantațiile multianuale și/sau cel puțin 3 ani pentru terenurile destinate cultivării altor produse agricole, începând cu anul ______; </a:t>
            </a:r>
            <a:endParaRPr lang="ru-RU" sz="1800" dirty="0" smtClean="0">
              <a:solidFill>
                <a:schemeClr val="tx1">
                  <a:lumMod val="75000"/>
                  <a:lumOff val="25000"/>
                </a:schemeClr>
              </a:solidFill>
              <a:latin typeface="Arial" panose="020B0604020202020204" pitchFamily="34" charset="0"/>
              <a:cs typeface="Arial" panose="020B0604020202020204" pitchFamily="34" charset="0"/>
            </a:endParaRPr>
          </a:p>
          <a:p>
            <a:pPr>
              <a:spcBef>
                <a:spcPts val="600"/>
              </a:spcBef>
              <a:spcAft>
                <a:spcPts val="600"/>
              </a:spcAft>
            </a:pPr>
            <a:r>
              <a:rPr lang="ro-RO" sz="1800" dirty="0" smtClean="0">
                <a:solidFill>
                  <a:schemeClr val="tx1">
                    <a:lumMod val="75000"/>
                    <a:lumOff val="25000"/>
                  </a:schemeClr>
                </a:solidFill>
                <a:latin typeface="Arial" panose="020B0604020202020204" pitchFamily="34" charset="0"/>
                <a:cs typeface="Arial" panose="020B0604020202020204" pitchFamily="34" charset="0"/>
              </a:rPr>
              <a:t>îşi asumă obligaţia de a nu înstrăina sub nici o formă investiţia supusă grantului investițional  3 ani consecutivi prin semnarea declarației pe propria răspundere;</a:t>
            </a:r>
          </a:p>
          <a:p>
            <a:pPr>
              <a:spcBef>
                <a:spcPts val="600"/>
              </a:spcBef>
              <a:spcAft>
                <a:spcPts val="600"/>
              </a:spcAft>
            </a:pPr>
            <a:r>
              <a:rPr lang="ro-RO" sz="1800" dirty="0" smtClean="0">
                <a:solidFill>
                  <a:schemeClr val="tx1">
                    <a:lumMod val="75000"/>
                    <a:lumOff val="25000"/>
                  </a:schemeClr>
                </a:solidFill>
                <a:latin typeface="Arial" panose="020B0604020202020204" pitchFamily="34" charset="0"/>
                <a:cs typeface="Arial" panose="020B0604020202020204" pitchFamily="34" charset="0"/>
              </a:rPr>
              <a:t>activează în conformitate cu legislaţia si standardele ecologice în vigoare; </a:t>
            </a:r>
          </a:p>
          <a:p>
            <a:pPr>
              <a:spcBef>
                <a:spcPts val="600"/>
              </a:spcBef>
              <a:spcAft>
                <a:spcPts val="600"/>
              </a:spcAft>
            </a:pPr>
            <a:r>
              <a:rPr lang="ro-RO" sz="1800" dirty="0" smtClean="0">
                <a:solidFill>
                  <a:schemeClr val="tx1">
                    <a:lumMod val="75000"/>
                    <a:lumOff val="25000"/>
                  </a:schemeClr>
                </a:solidFill>
                <a:latin typeface="Arial" panose="020B0604020202020204" pitchFamily="34" charset="0"/>
                <a:cs typeface="Arial" panose="020B0604020202020204" pitchFamily="34" charset="0"/>
              </a:rPr>
              <a:t>n</a:t>
            </a:r>
            <a:r>
              <a:rPr lang="en-US" sz="1800" dirty="0" smtClean="0">
                <a:solidFill>
                  <a:schemeClr val="tx1">
                    <a:lumMod val="75000"/>
                    <a:lumOff val="25000"/>
                  </a:schemeClr>
                </a:solidFill>
                <a:latin typeface="Arial" panose="020B0604020202020204" pitchFamily="34" charset="0"/>
                <a:cs typeface="Arial" panose="020B0604020202020204" pitchFamily="34" charset="0"/>
              </a:rPr>
              <a:t>u a</a:t>
            </a:r>
            <a:r>
              <a:rPr lang="ro-RO" sz="1800" dirty="0" smtClean="0">
                <a:solidFill>
                  <a:schemeClr val="tx1">
                    <a:lumMod val="75000"/>
                    <a:lumOff val="25000"/>
                  </a:schemeClr>
                </a:solidFill>
                <a:latin typeface="Arial" panose="020B0604020202020204" pitchFamily="34" charset="0"/>
                <a:cs typeface="Arial" panose="020B0604020202020204" pitchFamily="34" charset="0"/>
              </a:rPr>
              <a:t>u datorii la bugetul public național  și local ;</a:t>
            </a:r>
          </a:p>
          <a:p>
            <a:pPr>
              <a:spcBef>
                <a:spcPts val="600"/>
              </a:spcBef>
              <a:spcAft>
                <a:spcPts val="600"/>
              </a:spcAft>
            </a:pPr>
            <a:r>
              <a:rPr lang="ro-RO" sz="1800" dirty="0" smtClean="0">
                <a:solidFill>
                  <a:schemeClr val="tx1">
                    <a:lumMod val="75000"/>
                    <a:lumOff val="25000"/>
                  </a:schemeClr>
                </a:solidFill>
                <a:latin typeface="Arial" panose="020B0604020202020204" pitchFamily="34" charset="0"/>
                <a:cs typeface="Arial" panose="020B0604020202020204" pitchFamily="34" charset="0"/>
              </a:rPr>
              <a:t>nu sunt incluși în Lista de interdicţie a producătorilor agricoli;</a:t>
            </a:r>
          </a:p>
          <a:p>
            <a:pPr lvl="0">
              <a:spcBef>
                <a:spcPts val="600"/>
              </a:spcBef>
              <a:spcAft>
                <a:spcPts val="600"/>
              </a:spcAft>
            </a:pPr>
            <a:r>
              <a:rPr lang="ro-RO" sz="1800" dirty="0" smtClean="0">
                <a:latin typeface="Arial" panose="020B0604020202020204" pitchFamily="34" charset="0"/>
                <a:cs typeface="Arial" panose="020B0604020202020204" pitchFamily="34" charset="0"/>
              </a:rPr>
              <a:t>nu se află în proces de insolvabilitate;</a:t>
            </a:r>
            <a:endParaRPr lang="ru-RU" sz="1800" dirty="0" smtClean="0">
              <a:latin typeface="Arial" panose="020B0604020202020204" pitchFamily="34" charset="0"/>
              <a:cs typeface="Arial" panose="020B0604020202020204" pitchFamily="34" charset="0"/>
            </a:endParaRPr>
          </a:p>
          <a:p>
            <a:pPr>
              <a:spcBef>
                <a:spcPts val="600"/>
              </a:spcBef>
              <a:spcAft>
                <a:spcPts val="600"/>
              </a:spcAft>
            </a:pPr>
            <a:endParaRPr lang="en-US" sz="1800" b="1" dirty="0" smtClean="0">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3"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txBox="1">
            <a:spLocks noChangeArrowheads="1"/>
          </p:cNvSpPr>
          <p:nvPr/>
        </p:nvSpPr>
        <p:spPr>
          <a:xfrm>
            <a:off x="782053" y="581142"/>
            <a:ext cx="10311064" cy="696513"/>
          </a:xfrm>
          <a:prstGeom prst="rect">
            <a:avLst/>
          </a:prstGeom>
        </p:spPr>
        <p:txBody>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o-RO" sz="3200" b="1" dirty="0" smtClean="0">
                <a:solidFill>
                  <a:srgbClr val="339933"/>
                </a:solidFill>
                <a:latin typeface="Arial" panose="020B0604020202020204" pitchFamily="34" charset="0"/>
                <a:cs typeface="Arial" panose="020B0604020202020204" pitchFamily="34" charset="0"/>
              </a:rPr>
              <a:t>  </a:t>
            </a:r>
            <a:r>
              <a:rPr lang="ro-RO" sz="3200" dirty="0" smtClean="0">
                <a:solidFill>
                  <a:srgbClr val="339933"/>
                </a:solidFill>
                <a:latin typeface="Arial" panose="020B0604020202020204" pitchFamily="34" charset="0"/>
                <a:cs typeface="Arial" panose="020B0604020202020204" pitchFamily="34" charset="0"/>
              </a:rPr>
              <a:t>Tipuri de investiții eligibile</a:t>
            </a:r>
            <a:endParaRPr lang="ru-RU" sz="3200" dirty="0" smtClean="0">
              <a:solidFill>
                <a:srgbClr val="339933"/>
              </a:solidFill>
              <a:latin typeface="Arial" panose="020B0604020202020204" pitchFamily="34" charset="0"/>
              <a:cs typeface="Arial" panose="020B0604020202020204" pitchFamily="34" charset="0"/>
            </a:endParaRPr>
          </a:p>
        </p:txBody>
      </p:sp>
      <p:grpSp>
        <p:nvGrpSpPr>
          <p:cNvPr id="3" name="Group 2"/>
          <p:cNvGrpSpPr/>
          <p:nvPr/>
        </p:nvGrpSpPr>
        <p:grpSpPr>
          <a:xfrm>
            <a:off x="870559" y="1583315"/>
            <a:ext cx="10014559" cy="4650349"/>
            <a:chOff x="870559" y="1583315"/>
            <a:chExt cx="10014559" cy="4650349"/>
          </a:xfrm>
        </p:grpSpPr>
        <p:sp>
          <p:nvSpPr>
            <p:cNvPr id="4" name="Oval 3"/>
            <p:cNvSpPr/>
            <p:nvPr/>
          </p:nvSpPr>
          <p:spPr>
            <a:xfrm>
              <a:off x="8091814" y="2655517"/>
              <a:ext cx="2229633" cy="1891431"/>
            </a:xfrm>
            <a:prstGeom prst="ellipse">
              <a:avLst/>
            </a:prstGeom>
            <a:solidFill>
              <a:srgbClr val="92D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a:ln w="0"/>
                  <a:solidFill>
                    <a:schemeClr val="tx1"/>
                  </a:solidFill>
                  <a:effectLst>
                    <a:outerShdw blurRad="38100" dist="19050" dir="2700000" algn="tl" rotWithShape="0">
                      <a:schemeClr val="dk1">
                        <a:alpha val="40000"/>
                      </a:schemeClr>
                    </a:outerShdw>
                  </a:effectLst>
                </a:rPr>
                <a:t>Tehnologii de conservarea a solului</a:t>
              </a:r>
              <a:endParaRPr lang="ru-RU" dirty="0">
                <a:ln w="0"/>
                <a:solidFill>
                  <a:schemeClr val="tx1"/>
                </a:solidFill>
                <a:effectLst>
                  <a:outerShdw blurRad="38100" dist="19050" dir="2700000" algn="tl" rotWithShape="0">
                    <a:schemeClr val="dk1">
                      <a:alpha val="40000"/>
                    </a:schemeClr>
                  </a:outerShdw>
                </a:effectLst>
              </a:endParaRPr>
            </a:p>
          </p:txBody>
        </p:sp>
        <p:sp>
          <p:nvSpPr>
            <p:cNvPr id="5" name="Down Arrow Callout 4"/>
            <p:cNvSpPr/>
            <p:nvPr/>
          </p:nvSpPr>
          <p:spPr>
            <a:xfrm>
              <a:off x="8242126" y="2010648"/>
              <a:ext cx="1954060" cy="644869"/>
            </a:xfrm>
            <a:prstGeom prst="downArrowCallout">
              <a:avLst/>
            </a:prstGeom>
            <a:solidFill>
              <a:srgbClr val="00B0F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ln w="0"/>
                  <a:solidFill>
                    <a:schemeClr val="tx1"/>
                  </a:solidFill>
                  <a:effectLst>
                    <a:outerShdw blurRad="38100" dist="19050" dir="2700000" algn="tl" rotWithShape="0">
                      <a:schemeClr val="dk1">
                        <a:alpha val="40000"/>
                      </a:schemeClr>
                    </a:outerShdw>
                  </a:effectLst>
                </a:rPr>
                <a:t>No-Till</a:t>
              </a:r>
              <a:endParaRPr lang="ru-RU" dirty="0">
                <a:ln w="0"/>
                <a:solidFill>
                  <a:schemeClr val="tx1"/>
                </a:solidFill>
                <a:effectLst>
                  <a:outerShdw blurRad="38100" dist="19050" dir="2700000" algn="tl" rotWithShape="0">
                    <a:schemeClr val="dk1">
                      <a:alpha val="40000"/>
                    </a:schemeClr>
                  </a:outerShdw>
                </a:effectLst>
              </a:endParaRPr>
            </a:p>
          </p:txBody>
        </p:sp>
        <p:sp>
          <p:nvSpPr>
            <p:cNvPr id="6" name="Up Arrow Callout 5"/>
            <p:cNvSpPr/>
            <p:nvPr/>
          </p:nvSpPr>
          <p:spPr>
            <a:xfrm>
              <a:off x="8354861" y="4584872"/>
              <a:ext cx="1828800" cy="600904"/>
            </a:xfrm>
            <a:prstGeom prst="upArrowCallout">
              <a:avLst/>
            </a:prstGeom>
            <a:solidFill>
              <a:srgbClr val="0070C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ln w="0"/>
                  <a:solidFill>
                    <a:schemeClr val="tx1"/>
                  </a:solidFill>
                  <a:effectLst>
                    <a:outerShdw blurRad="38100" dist="19050" dir="2700000" algn="tl" rotWithShape="0">
                      <a:schemeClr val="dk1">
                        <a:alpha val="40000"/>
                      </a:schemeClr>
                    </a:outerShdw>
                  </a:effectLst>
                </a:rPr>
                <a:t>Strip-Till</a:t>
              </a:r>
              <a:endParaRPr lang="ru-RU" dirty="0">
                <a:ln w="0"/>
                <a:solidFill>
                  <a:schemeClr val="tx1"/>
                </a:solidFill>
                <a:effectLst>
                  <a:outerShdw blurRad="38100" dist="19050" dir="2700000" algn="tl" rotWithShape="0">
                    <a:schemeClr val="dk1">
                      <a:alpha val="40000"/>
                    </a:schemeClr>
                  </a:outerShdw>
                </a:effectLst>
              </a:endParaRPr>
            </a:p>
          </p:txBody>
        </p:sp>
        <p:sp>
          <p:nvSpPr>
            <p:cNvPr id="7" name="Left Arrow Callout 6"/>
            <p:cNvSpPr/>
            <p:nvPr/>
          </p:nvSpPr>
          <p:spPr>
            <a:xfrm>
              <a:off x="10321447" y="2417523"/>
              <a:ext cx="563671" cy="2267211"/>
            </a:xfrm>
            <a:prstGeom prst="leftArrowCallout">
              <a:avLst/>
            </a:prstGeom>
            <a:solidFill>
              <a:schemeClr val="bg2">
                <a:lumMod val="50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err="1" smtClean="0">
                  <a:ln w="0"/>
                  <a:solidFill>
                    <a:schemeClr val="tx1"/>
                  </a:solidFill>
                  <a:effectLst>
                    <a:outerShdw blurRad="38100" dist="19050" dir="2700000" algn="tl" rotWithShape="0">
                      <a:schemeClr val="dk1">
                        <a:alpha val="40000"/>
                      </a:schemeClr>
                    </a:outerShdw>
                  </a:effectLst>
                </a:rPr>
                <a:t>Mulciere</a:t>
              </a:r>
              <a:endParaRPr lang="ru-RU" dirty="0">
                <a:ln w="0"/>
                <a:solidFill>
                  <a:schemeClr val="tx1"/>
                </a:solidFill>
                <a:effectLst>
                  <a:outerShdw blurRad="38100" dist="19050" dir="2700000" algn="tl" rotWithShape="0">
                    <a:schemeClr val="dk1">
                      <a:alpha val="40000"/>
                    </a:schemeClr>
                  </a:outerShdw>
                </a:effectLst>
              </a:endParaRPr>
            </a:p>
          </p:txBody>
        </p:sp>
        <p:sp>
          <p:nvSpPr>
            <p:cNvPr id="8" name="Oval 7"/>
            <p:cNvSpPr/>
            <p:nvPr/>
          </p:nvSpPr>
          <p:spPr>
            <a:xfrm>
              <a:off x="2711885" y="2718148"/>
              <a:ext cx="2229633" cy="1841672"/>
            </a:xfrm>
            <a:prstGeom prst="ellipse">
              <a:avLst/>
            </a:prstGeom>
            <a:solidFill>
              <a:srgbClr val="FFFF0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err="1" smtClean="0">
                  <a:ln w="0"/>
                  <a:solidFill>
                    <a:schemeClr val="tx1"/>
                  </a:solidFill>
                  <a:effectLst>
                    <a:outerShdw blurRad="38100" dist="19050" dir="2700000" algn="tl" rotWithShape="0">
                      <a:schemeClr val="dk1">
                        <a:alpha val="40000"/>
                      </a:schemeClr>
                    </a:outerShdw>
                  </a:effectLst>
                </a:rPr>
                <a:t>Practici</a:t>
              </a:r>
              <a:r>
                <a:rPr lang="en-US" dirty="0" smtClean="0">
                  <a:ln w="0"/>
                  <a:solidFill>
                    <a:schemeClr val="tx1"/>
                  </a:solidFill>
                  <a:effectLst>
                    <a:outerShdw blurRad="38100" dist="19050" dir="2700000" algn="tl" rotWithShape="0">
                      <a:schemeClr val="dk1">
                        <a:alpha val="40000"/>
                      </a:schemeClr>
                    </a:outerShdw>
                  </a:effectLst>
                </a:rPr>
                <a:t> de MDT</a:t>
              </a:r>
              <a:endParaRPr lang="ru-RU" dirty="0">
                <a:ln w="0"/>
                <a:solidFill>
                  <a:schemeClr val="tx1"/>
                </a:solidFill>
                <a:effectLst>
                  <a:outerShdw blurRad="38100" dist="19050" dir="2700000" algn="tl" rotWithShape="0">
                    <a:schemeClr val="dk1">
                      <a:alpha val="40000"/>
                    </a:schemeClr>
                  </a:outerShdw>
                </a:effectLst>
              </a:endParaRPr>
            </a:p>
          </p:txBody>
        </p:sp>
        <p:sp>
          <p:nvSpPr>
            <p:cNvPr id="9" name="Rounded Rectangular Callout 8"/>
            <p:cNvSpPr/>
            <p:nvPr/>
          </p:nvSpPr>
          <p:spPr>
            <a:xfrm>
              <a:off x="870559" y="2308030"/>
              <a:ext cx="1972849" cy="610534"/>
            </a:xfrm>
            <a:prstGeom prst="wedgeRoundRectCallout">
              <a:avLst>
                <a:gd name="adj1" fmla="val 52937"/>
                <a:gd name="adj2" fmla="val 99430"/>
                <a:gd name="adj3" fmla="val 16667"/>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sz="1600" dirty="0" smtClean="0"/>
                <a:t>F</a:t>
              </a:r>
              <a:r>
                <a:rPr lang="ro-RO" sz="1600" dirty="0" smtClean="0"/>
                <a:t>îșii vegetative de filtrare</a:t>
              </a:r>
              <a:endParaRPr lang="ru-RU" sz="1600" dirty="0"/>
            </a:p>
          </p:txBody>
        </p:sp>
        <p:sp>
          <p:nvSpPr>
            <p:cNvPr id="10" name="Rounded Rectangular Callout 9"/>
            <p:cNvSpPr/>
            <p:nvPr/>
          </p:nvSpPr>
          <p:spPr>
            <a:xfrm>
              <a:off x="870559" y="4354415"/>
              <a:ext cx="1972849" cy="610534"/>
            </a:xfrm>
            <a:prstGeom prst="wedgeRoundRectCallout">
              <a:avLst>
                <a:gd name="adj1" fmla="val 50397"/>
                <a:gd name="adj2" fmla="val -105735"/>
                <a:gd name="adj3" fmla="val 16667"/>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smtClean="0"/>
                <a:t>Cultivarea pe contur</a:t>
              </a:r>
              <a:endParaRPr lang="ru-RU" sz="1600" dirty="0"/>
            </a:p>
          </p:txBody>
        </p:sp>
        <p:sp>
          <p:nvSpPr>
            <p:cNvPr id="11" name="Rounded Rectangular Callout 10"/>
            <p:cNvSpPr/>
            <p:nvPr/>
          </p:nvSpPr>
          <p:spPr>
            <a:xfrm>
              <a:off x="2830882" y="5398717"/>
              <a:ext cx="1972849" cy="834947"/>
            </a:xfrm>
            <a:prstGeom prst="wedgeRoundRectCallout">
              <a:avLst>
                <a:gd name="adj1" fmla="val -1032"/>
                <a:gd name="adj2" fmla="val -154974"/>
                <a:gd name="adj3" fmla="val 16667"/>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smtClean="0"/>
                <a:t>Managementul integrat al dăunătorilor</a:t>
              </a:r>
              <a:endParaRPr lang="ru-RU" sz="1600" dirty="0"/>
            </a:p>
          </p:txBody>
        </p:sp>
        <p:sp>
          <p:nvSpPr>
            <p:cNvPr id="12" name="Rounded Rectangular Callout 11"/>
            <p:cNvSpPr/>
            <p:nvPr/>
          </p:nvSpPr>
          <p:spPr>
            <a:xfrm>
              <a:off x="5054252" y="4454796"/>
              <a:ext cx="1972849" cy="831187"/>
            </a:xfrm>
            <a:prstGeom prst="wedgeRoundRectCallout">
              <a:avLst>
                <a:gd name="adj1" fmla="val -65159"/>
                <a:gd name="adj2" fmla="val -97528"/>
                <a:gd name="adj3" fmla="val 16667"/>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smtClean="0"/>
                <a:t>Pierdele forestiere de protecție</a:t>
              </a:r>
              <a:endParaRPr lang="ru-RU" sz="1600" dirty="0"/>
            </a:p>
          </p:txBody>
        </p:sp>
        <p:sp>
          <p:nvSpPr>
            <p:cNvPr id="13" name="Rounded Rectangular Callout 12"/>
            <p:cNvSpPr/>
            <p:nvPr/>
          </p:nvSpPr>
          <p:spPr>
            <a:xfrm>
              <a:off x="5068857" y="2272540"/>
              <a:ext cx="1972849" cy="610534"/>
            </a:xfrm>
            <a:prstGeom prst="wedgeRoundRectCallout">
              <a:avLst>
                <a:gd name="adj1" fmla="val -67063"/>
                <a:gd name="adj2" fmla="val 107637"/>
                <a:gd name="adj3" fmla="val 16667"/>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smtClean="0"/>
                <a:t>Măsuri agroforestiere</a:t>
              </a:r>
              <a:endParaRPr lang="ru-RU" sz="1600" dirty="0"/>
            </a:p>
          </p:txBody>
        </p:sp>
        <p:sp>
          <p:nvSpPr>
            <p:cNvPr id="14" name="Rounded Rectangular Callout 13"/>
            <p:cNvSpPr/>
            <p:nvPr/>
          </p:nvSpPr>
          <p:spPr>
            <a:xfrm>
              <a:off x="2812465" y="1583315"/>
              <a:ext cx="1972849" cy="610534"/>
            </a:xfrm>
            <a:prstGeom prst="wedgeRoundRectCallout">
              <a:avLst>
                <a:gd name="adj1" fmla="val 2778"/>
                <a:gd name="adj2" fmla="val 140463"/>
                <a:gd name="adj3" fmla="val 16667"/>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smtClean="0"/>
                <a:t>Ameliorarea solului</a:t>
              </a:r>
              <a:endParaRPr lang="ru-RU" sz="1600" dirty="0"/>
            </a:p>
          </p:txBody>
        </p:sp>
      </p:grpSp>
      <p:pic>
        <p:nvPicPr>
          <p:cNvPr id="15" name="Picture 2" descr="LOGOFINAL"/>
          <p:cNvPicPr>
            <a:picLocks noChangeAspect="1" noChangeArrowheads="1"/>
          </p:cNvPicPr>
          <p:nvPr/>
        </p:nvPicPr>
        <p:blipFill>
          <a:blip r:embed="rId2" cstate="print"/>
          <a:srcRect/>
          <a:stretch>
            <a:fillRect/>
          </a:stretch>
        </p:blipFill>
        <p:spPr bwMode="auto">
          <a:xfrm>
            <a:off x="9372600" y="12526"/>
            <a:ext cx="1407695" cy="585642"/>
          </a:xfrm>
          <a:prstGeom prst="rect">
            <a:avLst/>
          </a:prstGeom>
          <a:noFill/>
          <a:ln w="9525">
            <a:noFill/>
            <a:miter lim="800000"/>
            <a:headEnd/>
            <a:tailEnd/>
          </a:ln>
        </p:spPr>
      </p:pic>
    </p:spTree>
    <p:extLst>
      <p:ext uri="{BB962C8B-B14F-4D97-AF65-F5344CB8AC3E}">
        <p14:creationId xmlns:p14="http://schemas.microsoft.com/office/powerpoint/2010/main" val="2290796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txBox="1">
            <a:spLocks noGrp="1" noChangeArrowheads="1"/>
          </p:cNvSpPr>
          <p:nvPr>
            <p:ph type="title"/>
          </p:nvPr>
        </p:nvSpPr>
        <p:spPr>
          <a:xfrm>
            <a:off x="1391320" y="714514"/>
            <a:ext cx="9218225" cy="951448"/>
          </a:xfrm>
          <a:prstGeom prst="rect">
            <a:avLst/>
          </a:prstGeom>
          <a:ln>
            <a:noFill/>
          </a:ln>
        </p:spPr>
        <p:txBody>
          <a:bodyPr>
            <a:normAutofit fontScale="900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o-RO" sz="3200" dirty="0" smtClean="0"/>
              <a:t>Obiecte ale investiției eligibile pentru </a:t>
            </a:r>
            <a:r>
              <a:rPr lang="ro-RO" sz="3200" i="1" dirty="0" smtClean="0">
                <a:solidFill>
                  <a:srgbClr val="0070C0"/>
                </a:solidFill>
              </a:rPr>
              <a:t>tehnologiile de conservare a solului</a:t>
            </a:r>
            <a:endParaRPr lang="ru-RU" sz="3200" i="1" dirty="0" smtClean="0">
              <a:solidFill>
                <a:srgbClr val="0070C0"/>
              </a:solidFill>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grpSp>
        <p:nvGrpSpPr>
          <p:cNvPr id="5" name="Group 4"/>
          <p:cNvGrpSpPr/>
          <p:nvPr/>
        </p:nvGrpSpPr>
        <p:grpSpPr>
          <a:xfrm>
            <a:off x="814318" y="1656567"/>
            <a:ext cx="10409003" cy="4765649"/>
            <a:chOff x="814318" y="1656567"/>
            <a:chExt cx="10409003" cy="4765649"/>
          </a:xfrm>
        </p:grpSpPr>
        <p:sp>
          <p:nvSpPr>
            <p:cNvPr id="6" name="Curved Down Arrow 5"/>
            <p:cNvSpPr/>
            <p:nvPr/>
          </p:nvSpPr>
          <p:spPr>
            <a:xfrm rot="9309771">
              <a:off x="4686674" y="5691422"/>
              <a:ext cx="2102494" cy="730794"/>
            </a:xfrm>
            <a:prstGeom prst="curvedDownArrow">
              <a:avLst>
                <a:gd name="adj1" fmla="val 28454"/>
                <a:gd name="adj2" fmla="val 86276"/>
                <a:gd name="adj3" fmla="val 25000"/>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solidFill>
                  <a:schemeClr val="tx1"/>
                </a:solidFill>
              </a:endParaRPr>
            </a:p>
          </p:txBody>
        </p:sp>
        <p:sp>
          <p:nvSpPr>
            <p:cNvPr id="7" name="Flowchart: Multidocument 6"/>
            <p:cNvSpPr/>
            <p:nvPr/>
          </p:nvSpPr>
          <p:spPr>
            <a:xfrm>
              <a:off x="8617907" y="1656567"/>
              <a:ext cx="2605414" cy="826718"/>
            </a:xfrm>
            <a:prstGeom prst="flowChartMultidocument">
              <a:avLst/>
            </a:prstGeom>
            <a:solidFill>
              <a:srgbClr val="00B0F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a:ln w="0"/>
                  <a:solidFill>
                    <a:schemeClr val="tx1"/>
                  </a:solidFill>
                  <a:effectLst>
                    <a:outerShdw blurRad="38100" dist="19050" dir="2700000" algn="tl" rotWithShape="0">
                      <a:schemeClr val="dk1">
                        <a:alpha val="40000"/>
                      </a:schemeClr>
                    </a:outerShdw>
                  </a:effectLst>
                </a:rPr>
                <a:t>Semănători no-till</a:t>
              </a:r>
              <a:endParaRPr lang="ru-RU" sz="1600" dirty="0">
                <a:ln w="0"/>
                <a:solidFill>
                  <a:schemeClr val="tx1"/>
                </a:solidFill>
                <a:effectLst>
                  <a:outerShdw blurRad="38100" dist="19050" dir="2700000" algn="tl" rotWithShape="0">
                    <a:schemeClr val="dk1">
                      <a:alpha val="40000"/>
                    </a:schemeClr>
                  </a:outerShdw>
                </a:effectLst>
              </a:endParaRPr>
            </a:p>
          </p:txBody>
        </p:sp>
        <p:sp>
          <p:nvSpPr>
            <p:cNvPr id="8" name="Horizontal Scroll 7"/>
            <p:cNvSpPr/>
            <p:nvPr/>
          </p:nvSpPr>
          <p:spPr>
            <a:xfrm>
              <a:off x="814318" y="1656567"/>
              <a:ext cx="3707704" cy="1102290"/>
            </a:xfrm>
            <a:prstGeom prst="horizontalScroll">
              <a:avLst/>
            </a:prstGeom>
            <a:solidFill>
              <a:srgbClr val="92D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2400" b="1" dirty="0" smtClean="0">
                  <a:ln w="0"/>
                  <a:solidFill>
                    <a:schemeClr val="tx1"/>
                  </a:solidFill>
                  <a:effectLst>
                    <a:outerShdw blurRad="38100" dist="19050" dir="2700000" algn="tl" rotWithShape="0">
                      <a:schemeClr val="dk1">
                        <a:alpha val="40000"/>
                      </a:schemeClr>
                    </a:outerShdw>
                  </a:effectLst>
                </a:rPr>
                <a:t>Tehnologii No-Till</a:t>
              </a:r>
              <a:endParaRPr lang="ru-RU" sz="2400" b="1" dirty="0">
                <a:ln w="0"/>
                <a:solidFill>
                  <a:schemeClr val="tx1"/>
                </a:solidFill>
                <a:effectLst>
                  <a:outerShdw blurRad="38100" dist="19050" dir="2700000" algn="tl" rotWithShape="0">
                    <a:schemeClr val="dk1">
                      <a:alpha val="40000"/>
                    </a:schemeClr>
                  </a:outerShdw>
                </a:effectLst>
              </a:endParaRPr>
            </a:p>
          </p:txBody>
        </p:sp>
        <p:sp>
          <p:nvSpPr>
            <p:cNvPr id="9" name="Flowchart: Multidocument 8"/>
            <p:cNvSpPr/>
            <p:nvPr/>
          </p:nvSpPr>
          <p:spPr>
            <a:xfrm>
              <a:off x="7553196" y="2375248"/>
              <a:ext cx="2605414" cy="1465545"/>
            </a:xfrm>
            <a:prstGeom prst="flowChartMultidocument">
              <a:avLst/>
            </a:prstGeom>
            <a:solidFill>
              <a:srgbClr val="00B0F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a:ln w="0"/>
                  <a:solidFill>
                    <a:schemeClr val="tx1"/>
                  </a:solidFill>
                  <a:effectLst>
                    <a:outerShdw blurRad="38100" dist="19050" dir="2700000" algn="tl" rotWithShape="0">
                      <a:schemeClr val="dk1">
                        <a:alpha val="40000"/>
                      </a:schemeClr>
                    </a:outerShdw>
                  </a:effectLst>
                </a:rPr>
                <a:t>Tocătoare (cu condiția deținerii în proprietate a semănătorii no-till),</a:t>
              </a:r>
              <a:endParaRPr lang="ru-RU" sz="1600" dirty="0">
                <a:ln w="0"/>
                <a:solidFill>
                  <a:schemeClr val="tx1"/>
                </a:solidFill>
                <a:effectLst>
                  <a:outerShdw blurRad="38100" dist="19050" dir="2700000" algn="tl" rotWithShape="0">
                    <a:schemeClr val="dk1">
                      <a:alpha val="40000"/>
                    </a:schemeClr>
                  </a:outerShdw>
                </a:effectLst>
              </a:endParaRPr>
            </a:p>
          </p:txBody>
        </p:sp>
        <p:sp>
          <p:nvSpPr>
            <p:cNvPr id="10" name="Flowchart: Multidocument 9"/>
            <p:cNvSpPr/>
            <p:nvPr/>
          </p:nvSpPr>
          <p:spPr>
            <a:xfrm>
              <a:off x="5724643" y="3826701"/>
              <a:ext cx="2605414" cy="1465545"/>
            </a:xfrm>
            <a:prstGeom prst="flowChartMultidocument">
              <a:avLst/>
            </a:prstGeom>
            <a:solidFill>
              <a:srgbClr val="00B0F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a:ln w="0"/>
                  <a:solidFill>
                    <a:schemeClr val="tx1"/>
                  </a:solidFill>
                  <a:effectLst>
                    <a:outerShdw blurRad="38100" dist="19050" dir="2700000" algn="tl" rotWithShape="0">
                      <a:schemeClr val="dk1">
                        <a:alpha val="40000"/>
                      </a:schemeClr>
                    </a:outerShdw>
                  </a:effectLst>
                </a:rPr>
                <a:t>Stropitoare de câmp (cu condiția deținerii în proprietate a semănătorii no-till)</a:t>
              </a:r>
              <a:endParaRPr lang="ru-RU" sz="1600" dirty="0">
                <a:ln w="0"/>
                <a:solidFill>
                  <a:schemeClr val="tx1"/>
                </a:solidFill>
                <a:effectLst>
                  <a:outerShdw blurRad="38100" dist="19050" dir="2700000" algn="tl" rotWithShape="0">
                    <a:schemeClr val="dk1">
                      <a:alpha val="40000"/>
                    </a:schemeClr>
                  </a:outerShdw>
                </a:effectLst>
              </a:endParaRPr>
            </a:p>
          </p:txBody>
        </p:sp>
        <p:sp>
          <p:nvSpPr>
            <p:cNvPr id="11" name="Flowchart: Multidocument 10"/>
            <p:cNvSpPr/>
            <p:nvPr/>
          </p:nvSpPr>
          <p:spPr>
            <a:xfrm>
              <a:off x="1676647" y="4703523"/>
              <a:ext cx="4047996" cy="1534439"/>
            </a:xfrm>
            <a:prstGeom prst="flowChartMultidocument">
              <a:avLst/>
            </a:prstGeom>
            <a:solidFill>
              <a:srgbClr val="00B0F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a:ln w="0"/>
                  <a:solidFill>
                    <a:schemeClr val="tx1"/>
                  </a:solidFill>
                  <a:effectLst>
                    <a:outerShdw blurRad="38100" dist="19050" dir="2700000" algn="tl" rotWithShape="0">
                      <a:schemeClr val="dk1">
                        <a:alpha val="40000"/>
                      </a:schemeClr>
                    </a:outerShdw>
                  </a:effectLst>
                </a:rPr>
                <a:t>Combină de recoltare cu tocător și distribuitor al paielor inclus (cu condiția deținerii în proprietate semănătorii no-till, stropitorii de câmp)</a:t>
              </a:r>
              <a:endParaRPr lang="ru-RU" sz="1600" dirty="0">
                <a:ln w="0"/>
                <a:solidFill>
                  <a:schemeClr val="tx1"/>
                </a:solidFill>
                <a:effectLst>
                  <a:outerShdw blurRad="38100" dist="19050" dir="2700000" algn="tl" rotWithShape="0">
                    <a:schemeClr val="dk1">
                      <a:alpha val="40000"/>
                    </a:schemeClr>
                  </a:outerShdw>
                </a:effectLst>
              </a:endParaRPr>
            </a:p>
          </p:txBody>
        </p:sp>
        <p:sp>
          <p:nvSpPr>
            <p:cNvPr id="12" name="Curved Down Arrow 11"/>
            <p:cNvSpPr/>
            <p:nvPr/>
          </p:nvSpPr>
          <p:spPr>
            <a:xfrm rot="7976792">
              <a:off x="9039433" y="3169865"/>
              <a:ext cx="2102494" cy="864296"/>
            </a:xfrm>
            <a:prstGeom prst="curvedDownArrow">
              <a:avLst>
                <a:gd name="adj1" fmla="val 28454"/>
                <a:gd name="adj2" fmla="val 86276"/>
                <a:gd name="adj3" fmla="val 25000"/>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solidFill>
                  <a:schemeClr val="tx1"/>
                </a:solidFill>
              </a:endParaRPr>
            </a:p>
          </p:txBody>
        </p:sp>
        <p:sp>
          <p:nvSpPr>
            <p:cNvPr id="13" name="Curved Down Arrow 12"/>
            <p:cNvSpPr/>
            <p:nvPr/>
          </p:nvSpPr>
          <p:spPr>
            <a:xfrm rot="7976792">
              <a:off x="7278811" y="4621318"/>
              <a:ext cx="2102494" cy="864296"/>
            </a:xfrm>
            <a:prstGeom prst="curvedDownArrow">
              <a:avLst>
                <a:gd name="adj1" fmla="val 28454"/>
                <a:gd name="adj2" fmla="val 86276"/>
                <a:gd name="adj3" fmla="val 25000"/>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solidFill>
                  <a:schemeClr val="tx1"/>
                </a:solidFill>
              </a:endParaRPr>
            </a:p>
          </p:txBody>
        </p:sp>
        <p:sp>
          <p:nvSpPr>
            <p:cNvPr id="14" name="Right Arrow 13"/>
            <p:cNvSpPr/>
            <p:nvPr/>
          </p:nvSpPr>
          <p:spPr>
            <a:xfrm rot="1950423">
              <a:off x="4605237" y="2175623"/>
              <a:ext cx="2278712" cy="1190203"/>
            </a:xfrm>
            <a:prstGeom prst="rightArrow">
              <a:avLst/>
            </a:prstGeom>
            <a:solidFill>
              <a:srgbClr val="FFC00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dirty="0" smtClean="0">
                  <a:ln w="0"/>
                  <a:solidFill>
                    <a:schemeClr val="tx1"/>
                  </a:solidFill>
                  <a:effectLst>
                    <a:outerShdw blurRad="38100" dist="19050" dir="2700000" algn="tl" rotWithShape="0">
                      <a:schemeClr val="dk1">
                        <a:alpha val="40000"/>
                      </a:schemeClr>
                    </a:outerShdw>
                  </a:effectLst>
                </a:rPr>
                <a:t>Complex tehnic</a:t>
              </a:r>
              <a:endParaRPr lang="ru-RU" dirty="0">
                <a:ln w="0"/>
                <a:solidFill>
                  <a:schemeClr val="tx1"/>
                </a:solidFill>
                <a:effectLst>
                  <a:outerShdw blurRad="38100" dist="19050" dir="2700000" algn="tl" rotWithShape="0">
                    <a:schemeClr val="dk1">
                      <a:alpha val="40000"/>
                    </a:schemeClr>
                  </a:outerShdw>
                </a:effectLst>
              </a:endParaRPr>
            </a:p>
          </p:txBody>
        </p:sp>
      </p:grpSp>
    </p:spTree>
    <p:extLst>
      <p:ext uri="{BB962C8B-B14F-4D97-AF65-F5344CB8AC3E}">
        <p14:creationId xmlns:p14="http://schemas.microsoft.com/office/powerpoint/2010/main" val="26473140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txBox="1">
            <a:spLocks noChangeArrowheads="1"/>
          </p:cNvSpPr>
          <p:nvPr/>
        </p:nvSpPr>
        <p:spPr>
          <a:xfrm>
            <a:off x="1391320" y="714514"/>
            <a:ext cx="9218225" cy="951448"/>
          </a:xfrm>
          <a:prstGeom prst="rect">
            <a:avLst/>
          </a:prstGeom>
          <a:ln>
            <a:noFill/>
          </a:ln>
        </p:spPr>
        <p:txBody>
          <a:bodyPr>
            <a:normAutofit fontScale="90000" lnSpcReduction="100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o-RO" sz="3200" smtClean="0"/>
              <a:t>Obiecte ale investiției eligibile pentru </a:t>
            </a:r>
            <a:r>
              <a:rPr lang="ro-RO" sz="3200" i="1" smtClean="0">
                <a:solidFill>
                  <a:srgbClr val="0070C0"/>
                </a:solidFill>
              </a:rPr>
              <a:t>tehnologiile de conservare a solului</a:t>
            </a:r>
            <a:endParaRPr lang="ru-RU" sz="3200" i="1" dirty="0" smtClean="0">
              <a:solidFill>
                <a:srgbClr val="0070C0"/>
              </a:solidFill>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grpSp>
        <p:nvGrpSpPr>
          <p:cNvPr id="5" name="Group 4"/>
          <p:cNvGrpSpPr/>
          <p:nvPr/>
        </p:nvGrpSpPr>
        <p:grpSpPr>
          <a:xfrm>
            <a:off x="1968798" y="2295393"/>
            <a:ext cx="8026972" cy="2519816"/>
            <a:chOff x="1968798" y="2295393"/>
            <a:chExt cx="8026972" cy="2519816"/>
          </a:xfrm>
        </p:grpSpPr>
        <p:sp>
          <p:nvSpPr>
            <p:cNvPr id="6" name="Horizontal Scroll 5"/>
            <p:cNvSpPr/>
            <p:nvPr/>
          </p:nvSpPr>
          <p:spPr>
            <a:xfrm>
              <a:off x="2004288" y="2295393"/>
              <a:ext cx="3707704" cy="1102290"/>
            </a:xfrm>
            <a:prstGeom prst="horizontalScroll">
              <a:avLst/>
            </a:prstGeom>
            <a:solidFill>
              <a:srgbClr val="92D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2400" b="1" dirty="0" smtClean="0">
                  <a:ln w="0"/>
                  <a:solidFill>
                    <a:schemeClr val="tx1"/>
                  </a:solidFill>
                  <a:effectLst>
                    <a:outerShdw blurRad="38100" dist="19050" dir="2700000" algn="tl" rotWithShape="0">
                      <a:schemeClr val="dk1">
                        <a:alpha val="40000"/>
                      </a:schemeClr>
                    </a:outerShdw>
                  </a:effectLst>
                </a:rPr>
                <a:t>Tehnologii Strip-Till</a:t>
              </a:r>
              <a:endParaRPr lang="ru-RU" sz="2400" b="1" dirty="0">
                <a:ln w="0"/>
                <a:solidFill>
                  <a:schemeClr val="tx1"/>
                </a:solidFill>
                <a:effectLst>
                  <a:outerShdw blurRad="38100" dist="19050" dir="2700000" algn="tl" rotWithShape="0">
                    <a:schemeClr val="dk1">
                      <a:alpha val="40000"/>
                    </a:schemeClr>
                  </a:outerShdw>
                </a:effectLst>
              </a:endParaRPr>
            </a:p>
          </p:txBody>
        </p:sp>
        <p:sp>
          <p:nvSpPr>
            <p:cNvPr id="7" name="Flowchart: Multidocument 6"/>
            <p:cNvSpPr/>
            <p:nvPr/>
          </p:nvSpPr>
          <p:spPr>
            <a:xfrm>
              <a:off x="7390356" y="2295393"/>
              <a:ext cx="2605414" cy="826718"/>
            </a:xfrm>
            <a:prstGeom prst="flowChartMultidocument">
              <a:avLst/>
            </a:prstGeom>
            <a:solidFill>
              <a:srgbClr val="00B0F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smtClean="0">
                  <a:ln w="0"/>
                  <a:solidFill>
                    <a:schemeClr val="tx1"/>
                  </a:solidFill>
                  <a:effectLst>
                    <a:outerShdw blurRad="38100" dist="19050" dir="2700000" algn="tl" rotWithShape="0">
                      <a:schemeClr val="dk1">
                        <a:alpha val="40000"/>
                      </a:schemeClr>
                    </a:outerShdw>
                  </a:effectLst>
                </a:rPr>
                <a:t>Combinatoro pentru formarea benzilor</a:t>
              </a:r>
              <a:endParaRPr lang="ru-RU" sz="1600" dirty="0">
                <a:ln w="0"/>
                <a:solidFill>
                  <a:schemeClr val="tx1"/>
                </a:solidFill>
                <a:effectLst>
                  <a:outerShdw blurRad="38100" dist="19050" dir="2700000" algn="tl" rotWithShape="0">
                    <a:schemeClr val="dk1">
                      <a:alpha val="40000"/>
                    </a:schemeClr>
                  </a:outerShdw>
                </a:effectLst>
              </a:endParaRPr>
            </a:p>
          </p:txBody>
        </p:sp>
        <p:sp>
          <p:nvSpPr>
            <p:cNvPr id="8" name="Horizontal Scroll 7"/>
            <p:cNvSpPr/>
            <p:nvPr/>
          </p:nvSpPr>
          <p:spPr>
            <a:xfrm>
              <a:off x="1968798" y="3712919"/>
              <a:ext cx="3707704" cy="1102290"/>
            </a:xfrm>
            <a:prstGeom prst="horizontalScroll">
              <a:avLst/>
            </a:prstGeom>
            <a:solidFill>
              <a:srgbClr val="92D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2400" b="1" dirty="0" smtClean="0">
                  <a:ln w="0"/>
                  <a:solidFill>
                    <a:schemeClr val="tx1"/>
                  </a:solidFill>
                  <a:effectLst>
                    <a:outerShdw blurRad="38100" dist="19050" dir="2700000" algn="tl" rotWithShape="0">
                      <a:schemeClr val="dk1">
                        <a:alpha val="40000"/>
                      </a:schemeClr>
                    </a:outerShdw>
                  </a:effectLst>
                </a:rPr>
                <a:t>Mulciere</a:t>
              </a:r>
              <a:endParaRPr lang="ru-RU" sz="2400" b="1" dirty="0">
                <a:ln w="0"/>
                <a:solidFill>
                  <a:schemeClr val="tx1"/>
                </a:solidFill>
                <a:effectLst>
                  <a:outerShdw blurRad="38100" dist="19050" dir="2700000" algn="tl" rotWithShape="0">
                    <a:schemeClr val="dk1">
                      <a:alpha val="40000"/>
                    </a:schemeClr>
                  </a:outerShdw>
                </a:effectLst>
              </a:endParaRPr>
            </a:p>
          </p:txBody>
        </p:sp>
        <p:sp>
          <p:nvSpPr>
            <p:cNvPr id="9" name="Flowchart: Multidocument 8"/>
            <p:cNvSpPr/>
            <p:nvPr/>
          </p:nvSpPr>
          <p:spPr>
            <a:xfrm>
              <a:off x="7390356" y="3867407"/>
              <a:ext cx="2605414" cy="826718"/>
            </a:xfrm>
            <a:prstGeom prst="flowChartMultidocument">
              <a:avLst/>
            </a:prstGeom>
            <a:solidFill>
              <a:srgbClr val="00B0F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600" dirty="0" smtClean="0">
                  <a:ln w="0"/>
                  <a:solidFill>
                    <a:schemeClr val="tx1"/>
                  </a:solidFill>
                  <a:effectLst>
                    <a:outerShdw blurRad="38100" dist="19050" dir="2700000" algn="tl" rotWithShape="0">
                      <a:schemeClr val="dk1">
                        <a:alpha val="40000"/>
                      </a:schemeClr>
                    </a:outerShdw>
                  </a:effectLst>
                </a:rPr>
                <a:t>Tocătoare</a:t>
              </a:r>
              <a:endParaRPr lang="ru-RU" sz="1600" dirty="0">
                <a:ln w="0"/>
                <a:solidFill>
                  <a:schemeClr val="tx1"/>
                </a:solidFill>
                <a:effectLst>
                  <a:outerShdw blurRad="38100" dist="19050" dir="2700000" algn="tl" rotWithShape="0">
                    <a:schemeClr val="dk1">
                      <a:alpha val="40000"/>
                    </a:schemeClr>
                  </a:outerShdw>
                </a:effectLst>
              </a:endParaRPr>
            </a:p>
          </p:txBody>
        </p:sp>
        <p:sp>
          <p:nvSpPr>
            <p:cNvPr id="10" name="Right Arrow 9"/>
            <p:cNvSpPr/>
            <p:nvPr/>
          </p:nvSpPr>
          <p:spPr>
            <a:xfrm>
              <a:off x="6162805" y="2708752"/>
              <a:ext cx="951979" cy="259916"/>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p>
          </p:txBody>
        </p:sp>
        <p:sp>
          <p:nvSpPr>
            <p:cNvPr id="11" name="Right Arrow 10"/>
            <p:cNvSpPr/>
            <p:nvPr/>
          </p:nvSpPr>
          <p:spPr>
            <a:xfrm>
              <a:off x="6189945" y="4126278"/>
              <a:ext cx="951979" cy="259916"/>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15383550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8580" indent="0">
              <a:buNone/>
            </a:pPr>
            <a:r>
              <a:rPr lang="ro-RO" dirty="0" smtClean="0">
                <a:latin typeface="Arial" panose="020B0604020202020204" pitchFamily="34" charset="0"/>
                <a:cs typeface="Arial" panose="020B0604020202020204" pitchFamily="34" charset="0"/>
              </a:rPr>
              <a:t>Consolidarea competitivității sectorului agroalimentar al țării: </a:t>
            </a:r>
          </a:p>
          <a:p>
            <a:r>
              <a:rPr lang="ro-RO" dirty="0" smtClean="0">
                <a:latin typeface="Arial" panose="020B0604020202020204" pitchFamily="34" charset="0"/>
                <a:cs typeface="Arial" panose="020B0604020202020204" pitchFamily="34" charset="0"/>
              </a:rPr>
              <a:t>prin susținerea procesului de modernizare a sistemului de management al siguranței alimentare, </a:t>
            </a:r>
          </a:p>
          <a:p>
            <a:r>
              <a:rPr lang="ro-RO" dirty="0" smtClean="0">
                <a:latin typeface="Arial" panose="020B0604020202020204" pitchFamily="34" charset="0"/>
                <a:cs typeface="Arial" panose="020B0604020202020204" pitchFamily="34" charset="0"/>
              </a:rPr>
              <a:t>prin facilitarea accesului pe piață pentru producătorii agricoli, </a:t>
            </a:r>
          </a:p>
          <a:p>
            <a:r>
              <a:rPr lang="ro-RO" dirty="0" smtClean="0">
                <a:latin typeface="Arial" panose="020B0604020202020204" pitchFamily="34" charset="0"/>
                <a:cs typeface="Arial" panose="020B0604020202020204" pitchFamily="34" charset="0"/>
              </a:rPr>
              <a:t>precum și prin integrarea practicilor de agro-mediu și de gestionare durabilă a terenurilor.</a:t>
            </a:r>
            <a:endParaRPr lang="ru-R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952508"/>
            <a:ext cx="9366325" cy="1143000"/>
          </a:xfrm>
        </p:spPr>
        <p:txBody>
          <a:bodyPr>
            <a:normAutofit/>
          </a:bodyPr>
          <a:lstStyle/>
          <a:p>
            <a:r>
              <a:rPr lang="en-US" sz="3200" dirty="0" smtClean="0">
                <a:solidFill>
                  <a:srgbClr val="339933"/>
                </a:solidFill>
                <a:latin typeface="Arial" panose="020B0604020202020204" pitchFamily="34" charset="0"/>
                <a:cs typeface="Arial" panose="020B0604020202020204" pitchFamily="34" charset="0"/>
              </a:rPr>
              <a:t>Obiectivul de </a:t>
            </a:r>
            <a:r>
              <a:rPr lang="ro-RO" sz="3200" dirty="0" smtClean="0">
                <a:solidFill>
                  <a:srgbClr val="339933"/>
                </a:solidFill>
                <a:latin typeface="Arial" panose="020B0604020202020204" pitchFamily="34" charset="0"/>
                <a:cs typeface="Arial" panose="020B0604020202020204" pitchFamily="34" charset="0"/>
              </a:rPr>
              <a:t>bază al Proiectului Agricultură Competitivă în Moldova (MAC-P)</a:t>
            </a:r>
            <a:endParaRPr lang="ru-RU" sz="3200"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2374777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3" name="Rectangle 4"/>
          <p:cNvSpPr txBox="1">
            <a:spLocks noChangeArrowheads="1"/>
          </p:cNvSpPr>
          <p:nvPr/>
        </p:nvSpPr>
        <p:spPr>
          <a:xfrm>
            <a:off x="475990" y="578011"/>
            <a:ext cx="11198268" cy="1150582"/>
          </a:xfrm>
          <a:prstGeom prst="rect">
            <a:avLst/>
          </a:prstGeom>
          <a:ln>
            <a:noFill/>
          </a:ln>
        </p:spPr>
        <p:txBody>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15000"/>
              </a:lnSpc>
              <a:spcAft>
                <a:spcPts val="0"/>
              </a:spcAft>
            </a:pPr>
            <a:r>
              <a:rPr lang="ro-RO" sz="2800" dirty="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Măsurile de protecţie şi ameliorare a solurilor aplicate pe terenurile </a:t>
            </a:r>
            <a:r>
              <a:rPr lang="ro-RO" sz="2800" dirty="0" smtClean="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agricole şi </a:t>
            </a:r>
            <a:r>
              <a:rPr lang="ro-RO" sz="2800" dirty="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costurile eligibile finanțate în cadrul programului de granturi</a:t>
            </a:r>
            <a:endParaRPr lang="ru-RU" sz="2800" dirty="0">
              <a:solidFill>
                <a:schemeClr val="accent6">
                  <a:lumMod val="75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171335044"/>
              </p:ext>
            </p:extLst>
          </p:nvPr>
        </p:nvGraphicFramePr>
        <p:xfrm>
          <a:off x="889348" y="1891431"/>
          <a:ext cx="10196186" cy="4486656"/>
        </p:xfrm>
        <a:graphic>
          <a:graphicData uri="http://schemas.openxmlformats.org/drawingml/2006/table">
            <a:tbl>
              <a:tblPr firstRow="1" firstCol="1" bandRow="1" bandCol="1">
                <a:tableStyleId>{5C22544A-7EE6-4342-B048-85BDC9FD1C3A}</a:tableStyleId>
              </a:tblPr>
              <a:tblGrid>
                <a:gridCol w="1998768"/>
                <a:gridCol w="6398174"/>
                <a:gridCol w="1799244"/>
              </a:tblGrid>
              <a:tr h="305291">
                <a:tc>
                  <a:txBody>
                    <a:bodyPr/>
                    <a:lstStyle/>
                    <a:p>
                      <a:pPr>
                        <a:lnSpc>
                          <a:spcPct val="115000"/>
                        </a:lnSpc>
                        <a:spcAft>
                          <a:spcPts val="0"/>
                        </a:spcAft>
                      </a:pPr>
                      <a:r>
                        <a:rPr lang="ro-RO" sz="1600" dirty="0">
                          <a:solidFill>
                            <a:schemeClr val="tx1"/>
                          </a:solidFill>
                          <a:effectLst/>
                          <a:latin typeface="Tahoma" pitchFamily="34" charset="0"/>
                          <a:ea typeface="Tahoma" pitchFamily="34" charset="0"/>
                          <a:cs typeface="Tahoma" pitchFamily="34" charset="0"/>
                        </a:rPr>
                        <a:t>Denumirea măsurilor</a:t>
                      </a:r>
                      <a:endParaRPr lang="ru-RU" sz="1600" dirty="0">
                        <a:solidFill>
                          <a:schemeClr val="tx1"/>
                        </a:solidFill>
                        <a:effectLst/>
                        <a:latin typeface="Tahoma" pitchFamily="34" charset="0"/>
                        <a:ea typeface="Tahoma" pitchFamily="34" charset="0"/>
                        <a:cs typeface="Tahoma" pitchFamily="34" charset="0"/>
                      </a:endParaRPr>
                    </a:p>
                  </a:txBody>
                  <a:tcPr marL="17780" marR="17780" marT="0" marB="0" anchor="ctr"/>
                </a:tc>
                <a:tc>
                  <a:txBody>
                    <a:bodyPr/>
                    <a:lstStyle/>
                    <a:p>
                      <a:pPr algn="ctr">
                        <a:lnSpc>
                          <a:spcPct val="115000"/>
                        </a:lnSpc>
                        <a:spcAft>
                          <a:spcPts val="0"/>
                        </a:spcAft>
                      </a:pPr>
                      <a:r>
                        <a:rPr lang="ro-RO" sz="1600" dirty="0">
                          <a:solidFill>
                            <a:schemeClr val="tx1"/>
                          </a:solidFill>
                          <a:effectLst/>
                          <a:latin typeface="Tahoma" pitchFamily="34" charset="0"/>
                          <a:ea typeface="Tahoma" pitchFamily="34" charset="0"/>
                          <a:cs typeface="Tahoma" pitchFamily="34" charset="0"/>
                        </a:rPr>
                        <a:t>Specificarea măsurilor</a:t>
                      </a:r>
                      <a:endParaRPr lang="ru-RU" sz="1600" dirty="0">
                        <a:solidFill>
                          <a:schemeClr val="tx1"/>
                        </a:solidFill>
                        <a:effectLst/>
                        <a:latin typeface="Tahoma" pitchFamily="34" charset="0"/>
                        <a:ea typeface="Tahoma" pitchFamily="34" charset="0"/>
                        <a:cs typeface="Tahoma" pitchFamily="34" charset="0"/>
                      </a:endParaRPr>
                    </a:p>
                  </a:txBody>
                  <a:tcPr marL="17780" marR="17780" marT="0" marB="0" anchor="ctr"/>
                </a:tc>
                <a:tc>
                  <a:txBody>
                    <a:bodyPr/>
                    <a:lstStyle/>
                    <a:p>
                      <a:pPr>
                        <a:lnSpc>
                          <a:spcPct val="115000"/>
                        </a:lnSpc>
                        <a:spcAft>
                          <a:spcPts val="0"/>
                        </a:spcAft>
                      </a:pPr>
                      <a:r>
                        <a:rPr lang="ro-RO" sz="1600" dirty="0">
                          <a:solidFill>
                            <a:schemeClr val="tx1"/>
                          </a:solidFill>
                          <a:effectLst/>
                          <a:latin typeface="Tahoma" pitchFamily="34" charset="0"/>
                          <a:ea typeface="Tahoma" pitchFamily="34" charset="0"/>
                          <a:cs typeface="Tahoma" pitchFamily="34" charset="0"/>
                        </a:rPr>
                        <a:t>Costuri eligibile</a:t>
                      </a:r>
                      <a:endParaRPr lang="ru-RU" sz="1600" dirty="0">
                        <a:solidFill>
                          <a:schemeClr val="tx1"/>
                        </a:solidFill>
                        <a:effectLst/>
                        <a:latin typeface="Tahoma" pitchFamily="34" charset="0"/>
                        <a:ea typeface="Tahoma" pitchFamily="34" charset="0"/>
                        <a:cs typeface="Tahoma" pitchFamily="34" charset="0"/>
                      </a:endParaRPr>
                    </a:p>
                  </a:txBody>
                  <a:tcPr marL="17780" marR="17780" marT="0" marB="0" anchor="ctr"/>
                </a:tc>
              </a:tr>
              <a:tr h="1573612">
                <a:tc>
                  <a:txBody>
                    <a:bodyPr/>
                    <a:lstStyle/>
                    <a:p>
                      <a:pPr>
                        <a:lnSpc>
                          <a:spcPct val="115000"/>
                        </a:lnSpc>
                        <a:spcAft>
                          <a:spcPts val="0"/>
                        </a:spcAft>
                      </a:pPr>
                      <a:r>
                        <a:rPr lang="ro-RO" sz="1600" dirty="0">
                          <a:solidFill>
                            <a:schemeClr val="tx1"/>
                          </a:solidFill>
                          <a:effectLst/>
                          <a:latin typeface="Tahoma" pitchFamily="34" charset="0"/>
                          <a:ea typeface="Tahoma" pitchFamily="34" charset="0"/>
                          <a:cs typeface="Tahoma" pitchFamily="34" charset="0"/>
                        </a:rPr>
                        <a:t>Fâșii vegetative de filtrare</a:t>
                      </a:r>
                      <a:endParaRPr lang="ru-RU" sz="1600" dirty="0">
                        <a:solidFill>
                          <a:schemeClr val="tx1"/>
                        </a:solidFill>
                        <a:effectLst/>
                        <a:latin typeface="Tahoma" pitchFamily="34" charset="0"/>
                        <a:ea typeface="Tahoma" pitchFamily="34" charset="0"/>
                        <a:cs typeface="Tahoma" pitchFamily="34" charset="0"/>
                      </a:endParaRPr>
                    </a:p>
                  </a:txBody>
                  <a:tcPr marL="17780" marR="17780" marT="0" marB="0"/>
                </a:tc>
                <a:tc>
                  <a:txBody>
                    <a:bodyPr/>
                    <a:lstStyle/>
                    <a:p>
                      <a:pPr marL="342900" lvl="0" indent="-342900">
                        <a:lnSpc>
                          <a:spcPct val="115000"/>
                        </a:lnSpc>
                        <a:spcAft>
                          <a:spcPts val="0"/>
                        </a:spcAft>
                        <a:buFont typeface="Symbol" panose="05050102010706020507" pitchFamily="18" charset="2"/>
                        <a:buChar char=""/>
                      </a:pPr>
                      <a:r>
                        <a:rPr lang="ro-RO" sz="1600" dirty="0">
                          <a:effectLst/>
                          <a:latin typeface="Tahoma" pitchFamily="34" charset="0"/>
                          <a:ea typeface="Tahoma" pitchFamily="34" charset="0"/>
                          <a:cs typeface="Tahoma" pitchFamily="34" charset="0"/>
                        </a:rPr>
                        <a:t>Fâșii vegetative de filtrare formate din ierburi perene în semănături de culturi prășitoare</a:t>
                      </a:r>
                      <a:endParaRPr lang="ru-RU" sz="1600" dirty="0">
                        <a:effectLst/>
                        <a:latin typeface="Tahoma" pitchFamily="34" charset="0"/>
                        <a:ea typeface="Tahoma" pitchFamily="34" charset="0"/>
                        <a:cs typeface="Tahoma" pitchFamily="34" charset="0"/>
                      </a:endParaRPr>
                    </a:p>
                    <a:p>
                      <a:pPr marL="342900" lvl="0" indent="-342900">
                        <a:lnSpc>
                          <a:spcPct val="115000"/>
                        </a:lnSpc>
                        <a:spcAft>
                          <a:spcPts val="0"/>
                        </a:spcAft>
                        <a:buFont typeface="Symbol" panose="05050102010706020507" pitchFamily="18" charset="2"/>
                        <a:buChar char=""/>
                      </a:pPr>
                      <a:r>
                        <a:rPr lang="ro-RO" sz="1600" dirty="0">
                          <a:effectLst/>
                          <a:latin typeface="Tahoma" pitchFamily="34" charset="0"/>
                          <a:ea typeface="Tahoma" pitchFamily="34" charset="0"/>
                          <a:cs typeface="Tahoma" pitchFamily="34" charset="0"/>
                        </a:rPr>
                        <a:t>Fâșii vegetative de filtrare pe marginea canalelor de scurgere</a:t>
                      </a:r>
                      <a:endParaRPr lang="ru-RU" sz="1600" dirty="0">
                        <a:effectLst/>
                        <a:latin typeface="Tahoma" pitchFamily="34" charset="0"/>
                        <a:ea typeface="Tahoma" pitchFamily="34" charset="0"/>
                        <a:cs typeface="Tahoma" pitchFamily="34" charset="0"/>
                      </a:endParaRPr>
                    </a:p>
                    <a:p>
                      <a:pPr marL="342900" lvl="0" indent="-342900">
                        <a:lnSpc>
                          <a:spcPct val="115000"/>
                        </a:lnSpc>
                        <a:spcAft>
                          <a:spcPts val="0"/>
                        </a:spcAft>
                        <a:buFont typeface="Symbol" panose="05050102010706020507" pitchFamily="18" charset="2"/>
                        <a:buChar char=""/>
                      </a:pPr>
                      <a:r>
                        <a:rPr lang="ro-RO" sz="1600" dirty="0">
                          <a:effectLst/>
                          <a:latin typeface="Tahoma" pitchFamily="34" charset="0"/>
                          <a:ea typeface="Tahoma" pitchFamily="34" charset="0"/>
                          <a:cs typeface="Tahoma" pitchFamily="34" charset="0"/>
                        </a:rPr>
                        <a:t>Benzi înierbate cu specii bine protectoare de suprafaţă. Lăţimea benzilor înierbate este de până la 2-6 m</a:t>
                      </a:r>
                      <a:endParaRPr lang="ru-RU" sz="1600" dirty="0">
                        <a:effectLst/>
                        <a:latin typeface="Tahoma" pitchFamily="34" charset="0"/>
                        <a:ea typeface="Tahoma" pitchFamily="34" charset="0"/>
                        <a:cs typeface="Tahoma" pitchFamily="34" charset="0"/>
                      </a:endParaRPr>
                    </a:p>
                    <a:p>
                      <a:pPr marL="342900" lvl="0" indent="-342900">
                        <a:lnSpc>
                          <a:spcPct val="115000"/>
                        </a:lnSpc>
                        <a:spcAft>
                          <a:spcPts val="0"/>
                        </a:spcAft>
                        <a:buFont typeface="Symbol" panose="05050102010706020507" pitchFamily="18" charset="2"/>
                        <a:buChar char=""/>
                      </a:pPr>
                      <a:r>
                        <a:rPr lang="ro-RO" sz="1600" dirty="0">
                          <a:effectLst/>
                          <a:latin typeface="Tahoma" pitchFamily="34" charset="0"/>
                          <a:ea typeface="Tahoma" pitchFamily="34" charset="0"/>
                          <a:cs typeface="Tahoma" pitchFamily="34" charset="0"/>
                        </a:rPr>
                        <a:t>Benzi înierbate pe versanţi cu pante uniforme pentru plantațiile multianuale</a:t>
                      </a:r>
                      <a:endParaRPr lang="ru-RU" sz="1600" dirty="0">
                        <a:effectLst/>
                        <a:latin typeface="Tahoma" pitchFamily="34" charset="0"/>
                        <a:ea typeface="Tahoma" pitchFamily="34" charset="0"/>
                        <a:cs typeface="Tahoma" pitchFamily="34" charset="0"/>
                      </a:endParaRPr>
                    </a:p>
                    <a:p>
                      <a:pPr marL="342900" lvl="0" indent="-342900">
                        <a:lnSpc>
                          <a:spcPct val="115000"/>
                        </a:lnSpc>
                        <a:spcAft>
                          <a:spcPts val="0"/>
                        </a:spcAft>
                        <a:buFont typeface="Symbol" panose="05050102010706020507" pitchFamily="18" charset="2"/>
                        <a:buChar char=""/>
                      </a:pPr>
                      <a:r>
                        <a:rPr lang="ro-RO" sz="1600" dirty="0">
                          <a:effectLst/>
                          <a:latin typeface="Tahoma" pitchFamily="34" charset="0"/>
                          <a:ea typeface="Tahoma" pitchFamily="34" charset="0"/>
                          <a:cs typeface="Tahoma" pitchFamily="34" charset="0"/>
                        </a:rPr>
                        <a:t>Înierbarea (semănarea întregii suprafeţe cu specii de ierburi) cu lucrarea solului numai în jurul pomilor în livezi</a:t>
                      </a:r>
                      <a:endParaRPr lang="ru-RU" sz="1600" dirty="0">
                        <a:effectLst/>
                        <a:latin typeface="Tahoma" pitchFamily="34" charset="0"/>
                        <a:ea typeface="Tahoma" pitchFamily="34" charset="0"/>
                        <a:cs typeface="Tahoma" pitchFamily="34" charset="0"/>
                      </a:endParaRPr>
                    </a:p>
                  </a:txBody>
                  <a:tcPr marL="17780" marR="17780" marT="0" marB="0"/>
                </a:tc>
                <a:tc>
                  <a:txBody>
                    <a:bodyPr/>
                    <a:lstStyle/>
                    <a:p>
                      <a:pPr>
                        <a:lnSpc>
                          <a:spcPct val="115000"/>
                        </a:lnSpc>
                        <a:spcAft>
                          <a:spcPts val="0"/>
                        </a:spcAft>
                      </a:pPr>
                      <a:r>
                        <a:rPr lang="ro-RO" sz="1600" dirty="0">
                          <a:effectLst/>
                          <a:latin typeface="Tahoma" pitchFamily="34" charset="0"/>
                          <a:ea typeface="Tahoma" pitchFamily="34" charset="0"/>
                          <a:cs typeface="Tahoma" pitchFamily="34" charset="0"/>
                        </a:rPr>
                        <a:t>material săditor, combustibil</a:t>
                      </a:r>
                      <a:endParaRPr lang="ru-RU" sz="1600" dirty="0">
                        <a:effectLst/>
                        <a:latin typeface="Tahoma" pitchFamily="34" charset="0"/>
                        <a:ea typeface="Tahoma" pitchFamily="34" charset="0"/>
                        <a:cs typeface="Tahoma" pitchFamily="34" charset="0"/>
                      </a:endParaRPr>
                    </a:p>
                  </a:txBody>
                  <a:tcPr marL="17780" marR="17780" marT="0" marB="0"/>
                </a:tc>
              </a:tr>
              <a:tr h="513836">
                <a:tc>
                  <a:txBody>
                    <a:bodyPr/>
                    <a:lstStyle/>
                    <a:p>
                      <a:pPr>
                        <a:lnSpc>
                          <a:spcPct val="115000"/>
                        </a:lnSpc>
                        <a:spcAft>
                          <a:spcPts val="0"/>
                        </a:spcAft>
                      </a:pPr>
                      <a:r>
                        <a:rPr lang="ro-RO" sz="1600" dirty="0">
                          <a:solidFill>
                            <a:schemeClr val="tx1"/>
                          </a:solidFill>
                          <a:effectLst/>
                          <a:latin typeface="Tahoma" pitchFamily="34" charset="0"/>
                          <a:ea typeface="Tahoma" pitchFamily="34" charset="0"/>
                          <a:cs typeface="Tahoma" pitchFamily="34" charset="0"/>
                        </a:rPr>
                        <a:t>Cultivarea pe contur</a:t>
                      </a:r>
                      <a:endParaRPr lang="ru-RU" sz="1600" dirty="0">
                        <a:solidFill>
                          <a:schemeClr val="tx1"/>
                        </a:solidFill>
                        <a:effectLst/>
                        <a:latin typeface="Tahoma" pitchFamily="34" charset="0"/>
                        <a:ea typeface="Tahoma" pitchFamily="34" charset="0"/>
                        <a:cs typeface="Tahoma" pitchFamily="34" charset="0"/>
                      </a:endParaRPr>
                    </a:p>
                  </a:txBody>
                  <a:tcPr marL="17780" marR="17780" marT="0" marB="0"/>
                </a:tc>
                <a:tc>
                  <a:txBody>
                    <a:bodyPr/>
                    <a:lstStyle/>
                    <a:p>
                      <a:pPr marL="342900" lvl="0" indent="-342900">
                        <a:lnSpc>
                          <a:spcPct val="115000"/>
                        </a:lnSpc>
                        <a:spcAft>
                          <a:spcPts val="0"/>
                        </a:spcAft>
                        <a:buFont typeface="Symbol" panose="05050102010706020507" pitchFamily="18" charset="2"/>
                        <a:buChar char=""/>
                      </a:pPr>
                      <a:r>
                        <a:rPr lang="ro-RO" sz="1600" dirty="0">
                          <a:effectLst/>
                          <a:latin typeface="Tahoma" pitchFamily="34" charset="0"/>
                          <a:ea typeface="Tahoma" pitchFamily="34" charset="0"/>
                          <a:cs typeface="Tahoma" pitchFamily="34" charset="0"/>
                        </a:rPr>
                        <a:t>Fâșii înguste permanente de ierburi perene pe liniile de contur</a:t>
                      </a:r>
                      <a:endParaRPr lang="ru-RU" sz="1600" dirty="0">
                        <a:effectLst/>
                        <a:latin typeface="Tahoma" pitchFamily="34" charset="0"/>
                        <a:ea typeface="Tahoma" pitchFamily="34" charset="0"/>
                        <a:cs typeface="Tahoma" pitchFamily="34" charset="0"/>
                      </a:endParaRPr>
                    </a:p>
                  </a:txBody>
                  <a:tcPr marL="17780" marR="17780" marT="0" marB="0"/>
                </a:tc>
                <a:tc>
                  <a:txBody>
                    <a:bodyPr/>
                    <a:lstStyle/>
                    <a:p>
                      <a:pPr>
                        <a:lnSpc>
                          <a:spcPct val="115000"/>
                        </a:lnSpc>
                        <a:spcAft>
                          <a:spcPts val="0"/>
                        </a:spcAft>
                      </a:pPr>
                      <a:r>
                        <a:rPr lang="ro-RO" sz="1600" dirty="0">
                          <a:effectLst/>
                          <a:latin typeface="Tahoma" pitchFamily="34" charset="0"/>
                          <a:ea typeface="Tahoma" pitchFamily="34" charset="0"/>
                          <a:cs typeface="Tahoma" pitchFamily="34" charset="0"/>
                        </a:rPr>
                        <a:t>material săditor, combustibil</a:t>
                      </a:r>
                      <a:endParaRPr lang="ru-RU" sz="1600" dirty="0">
                        <a:effectLst/>
                        <a:latin typeface="Tahoma" pitchFamily="34" charset="0"/>
                        <a:ea typeface="Tahoma" pitchFamily="34" charset="0"/>
                        <a:cs typeface="Tahoma" pitchFamily="34" charset="0"/>
                      </a:endParaRPr>
                    </a:p>
                  </a:txBody>
                  <a:tcPr marL="17780" marR="17780" marT="0" marB="0"/>
                </a:tc>
              </a:tr>
              <a:tr h="779413">
                <a:tc>
                  <a:txBody>
                    <a:bodyPr/>
                    <a:lstStyle/>
                    <a:p>
                      <a:pPr>
                        <a:lnSpc>
                          <a:spcPct val="115000"/>
                        </a:lnSpc>
                        <a:spcAft>
                          <a:spcPts val="0"/>
                        </a:spcAft>
                      </a:pPr>
                      <a:r>
                        <a:rPr lang="ro-RO" sz="1600" dirty="0">
                          <a:solidFill>
                            <a:schemeClr val="tx1"/>
                          </a:solidFill>
                          <a:effectLst/>
                          <a:latin typeface="Tahoma" pitchFamily="34" charset="0"/>
                          <a:ea typeface="Tahoma" pitchFamily="34" charset="0"/>
                          <a:cs typeface="Tahoma" pitchFamily="34" charset="0"/>
                        </a:rPr>
                        <a:t>Managementul integrat al dăunătorilor</a:t>
                      </a:r>
                      <a:endParaRPr lang="ru-RU" sz="1600" dirty="0">
                        <a:solidFill>
                          <a:schemeClr val="tx1"/>
                        </a:solidFill>
                        <a:effectLst/>
                        <a:latin typeface="Tahoma" pitchFamily="34" charset="0"/>
                        <a:ea typeface="Tahoma" pitchFamily="34" charset="0"/>
                        <a:cs typeface="Tahoma" pitchFamily="34" charset="0"/>
                      </a:endParaRPr>
                    </a:p>
                  </a:txBody>
                  <a:tcPr marL="17780" marR="17780" marT="0" marB="0"/>
                </a:tc>
                <a:tc>
                  <a:txBody>
                    <a:bodyPr/>
                    <a:lstStyle/>
                    <a:p>
                      <a:pPr marL="342900" lvl="0" indent="-342900">
                        <a:lnSpc>
                          <a:spcPct val="115000"/>
                        </a:lnSpc>
                        <a:spcAft>
                          <a:spcPts val="0"/>
                        </a:spcAft>
                        <a:buFont typeface="Symbol" panose="05050102010706020507" pitchFamily="18" charset="2"/>
                        <a:buChar char=""/>
                      </a:pPr>
                      <a:r>
                        <a:rPr lang="ro-RO" sz="1600" dirty="0">
                          <a:effectLst/>
                          <a:latin typeface="Tahoma" pitchFamily="34" charset="0"/>
                          <a:ea typeface="Tahoma" pitchFamily="34" charset="0"/>
                          <a:cs typeface="Tahoma" pitchFamily="34" charset="0"/>
                        </a:rPr>
                        <a:t>Măsuri de combatere a bolilor şi dăunătorilor fizico-mecanice (capcane și momeli cu feromoni sau clei), chimice (aplicarea preparatelor chimice omologate)</a:t>
                      </a:r>
                      <a:endParaRPr lang="ru-RU" sz="1600" dirty="0">
                        <a:effectLst/>
                        <a:latin typeface="Tahoma" pitchFamily="34" charset="0"/>
                        <a:ea typeface="Tahoma" pitchFamily="34" charset="0"/>
                        <a:cs typeface="Tahoma" pitchFamily="34" charset="0"/>
                      </a:endParaRPr>
                    </a:p>
                  </a:txBody>
                  <a:tcPr marL="17780" marR="17780" marT="0" marB="0"/>
                </a:tc>
                <a:tc>
                  <a:txBody>
                    <a:bodyPr/>
                    <a:lstStyle/>
                    <a:p>
                      <a:pPr>
                        <a:lnSpc>
                          <a:spcPct val="115000"/>
                        </a:lnSpc>
                        <a:spcAft>
                          <a:spcPts val="0"/>
                        </a:spcAft>
                      </a:pPr>
                      <a:r>
                        <a:rPr lang="ro-RO" sz="1600" dirty="0">
                          <a:effectLst/>
                          <a:latin typeface="Tahoma" pitchFamily="34" charset="0"/>
                          <a:ea typeface="Tahoma" pitchFamily="34" charset="0"/>
                          <a:cs typeface="Tahoma" pitchFamily="34" charset="0"/>
                        </a:rPr>
                        <a:t>capcane, momeli</a:t>
                      </a:r>
                      <a:endParaRPr lang="ru-RU" sz="1600" dirty="0">
                        <a:effectLst/>
                        <a:latin typeface="Tahoma" pitchFamily="34" charset="0"/>
                        <a:ea typeface="Tahoma" pitchFamily="34" charset="0"/>
                        <a:cs typeface="Tahoma" pitchFamily="34" charset="0"/>
                      </a:endParaRPr>
                    </a:p>
                  </a:txBody>
                  <a:tcPr marL="17780" marR="17780" marT="0" marB="0"/>
                </a:tc>
              </a:tr>
            </a:tbl>
          </a:graphicData>
        </a:graphic>
      </p:graphicFrame>
    </p:spTree>
    <p:extLst>
      <p:ext uri="{BB962C8B-B14F-4D97-AF65-F5344CB8AC3E}">
        <p14:creationId xmlns:p14="http://schemas.microsoft.com/office/powerpoint/2010/main" val="7985115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3" name="Rectangle 4"/>
          <p:cNvSpPr txBox="1">
            <a:spLocks noChangeArrowheads="1"/>
          </p:cNvSpPr>
          <p:nvPr/>
        </p:nvSpPr>
        <p:spPr>
          <a:xfrm>
            <a:off x="475990" y="578011"/>
            <a:ext cx="11198268" cy="1150582"/>
          </a:xfrm>
          <a:prstGeom prst="rect">
            <a:avLst/>
          </a:prstGeom>
          <a:ln>
            <a:noFill/>
          </a:ln>
        </p:spPr>
        <p:txBody>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15000"/>
              </a:lnSpc>
              <a:spcAft>
                <a:spcPts val="0"/>
              </a:spcAft>
            </a:pPr>
            <a:r>
              <a:rPr lang="ro-RO" sz="2800" dirty="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Măsurile de protecţie şi ameliorare a solurilor aplicate pe terenurile </a:t>
            </a:r>
            <a:r>
              <a:rPr lang="ro-RO" sz="2800" dirty="0" smtClean="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agricole şi </a:t>
            </a:r>
            <a:r>
              <a:rPr lang="ro-RO" sz="2800" dirty="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costurile eligibile finanțate în cadrul programului de granturi</a:t>
            </a:r>
            <a:endParaRPr lang="ru-RU" sz="2800" dirty="0">
              <a:solidFill>
                <a:schemeClr val="accent6">
                  <a:lumMod val="75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4070179640"/>
              </p:ext>
            </p:extLst>
          </p:nvPr>
        </p:nvGraphicFramePr>
        <p:xfrm>
          <a:off x="1037967" y="1828800"/>
          <a:ext cx="10219840" cy="4036467"/>
        </p:xfrm>
        <a:graphic>
          <a:graphicData uri="http://schemas.openxmlformats.org/drawingml/2006/table">
            <a:tbl>
              <a:tblPr firstRow="1" firstCol="1" bandRow="1" bandCol="1">
                <a:tableStyleId>{5C22544A-7EE6-4342-B048-85BDC9FD1C3A}</a:tableStyleId>
              </a:tblPr>
              <a:tblGrid>
                <a:gridCol w="1951797"/>
                <a:gridCol w="6453298"/>
                <a:gridCol w="1814745"/>
              </a:tblGrid>
              <a:tr h="289458">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Denumirea măsurilor</a:t>
                      </a:r>
                      <a:endParaRPr lang="ru-RU" sz="1400" dirty="0">
                        <a:solidFill>
                          <a:schemeClr val="tx1"/>
                        </a:solidFill>
                        <a:effectLst/>
                        <a:latin typeface="Tahoma" pitchFamily="34" charset="0"/>
                        <a:ea typeface="Tahoma" pitchFamily="34" charset="0"/>
                        <a:cs typeface="Tahoma" pitchFamily="34" charset="0"/>
                      </a:endParaRPr>
                    </a:p>
                  </a:txBody>
                  <a:tcPr marL="17780" marR="17780" marT="0" marB="0" anchor="ctr"/>
                </a:tc>
                <a:tc>
                  <a:txBody>
                    <a:bodyPr/>
                    <a:lstStyle/>
                    <a:p>
                      <a:pPr algn="ct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Specificarea măsurilor</a:t>
                      </a:r>
                      <a:endParaRPr lang="ru-RU" sz="1400" dirty="0">
                        <a:solidFill>
                          <a:schemeClr val="tx1"/>
                        </a:solidFill>
                        <a:effectLst/>
                        <a:latin typeface="Tahoma" pitchFamily="34" charset="0"/>
                        <a:ea typeface="Tahoma" pitchFamily="34" charset="0"/>
                        <a:cs typeface="Tahoma" pitchFamily="34" charset="0"/>
                      </a:endParaRPr>
                    </a:p>
                  </a:txBody>
                  <a:tcPr marL="17780" marR="17780" marT="0" marB="0" anchor="ctr"/>
                </a:tc>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Costuri eligibile</a:t>
                      </a:r>
                      <a:endParaRPr lang="ru-RU" sz="1400" dirty="0">
                        <a:solidFill>
                          <a:schemeClr val="tx1"/>
                        </a:solidFill>
                        <a:effectLst/>
                        <a:latin typeface="Tahoma" pitchFamily="34" charset="0"/>
                        <a:ea typeface="Tahoma" pitchFamily="34" charset="0"/>
                        <a:cs typeface="Tahoma" pitchFamily="34" charset="0"/>
                      </a:endParaRPr>
                    </a:p>
                  </a:txBody>
                  <a:tcPr marL="17780" marR="17780" marT="0" marB="0" anchor="ctr"/>
                </a:tc>
              </a:tr>
              <a:tr h="1266078">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Perdele forestiere de protecție</a:t>
                      </a:r>
                      <a:endParaRPr lang="ru-RU" sz="1400" dirty="0">
                        <a:solidFill>
                          <a:schemeClr val="tx1"/>
                        </a:solidFill>
                        <a:effectLst/>
                        <a:latin typeface="Tahoma" pitchFamily="34" charset="0"/>
                        <a:ea typeface="Tahoma" pitchFamily="34" charset="0"/>
                        <a:cs typeface="Tahoma" pitchFamily="34" charset="0"/>
                      </a:endParaRPr>
                    </a:p>
                  </a:txBody>
                  <a:tcPr marL="17780" marR="17780" marT="0" marB="0"/>
                </a:tc>
                <a:tc>
                  <a:txBody>
                    <a:bodyPr/>
                    <a:lstStyle/>
                    <a:p>
                      <a:pPr marL="342900" lvl="0" indent="-342900">
                        <a:lnSpc>
                          <a:spcPct val="115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Amenajarea benzilor de arbuşti fructiferi pe pantele din amonte ale drumurilor orientate pe curbele de nivel</a:t>
                      </a:r>
                      <a:endParaRPr lang="ru-RU" sz="1400" dirty="0">
                        <a:effectLst/>
                        <a:latin typeface="Tahoma" pitchFamily="34" charset="0"/>
                        <a:ea typeface="Tahoma" pitchFamily="34" charset="0"/>
                        <a:cs typeface="Tahoma" pitchFamily="34" charset="0"/>
                      </a:endParaRPr>
                    </a:p>
                    <a:p>
                      <a:pPr marL="342900" lvl="0" indent="-342900">
                        <a:lnSpc>
                          <a:spcPct val="115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Plantarea de arbori cultivaţi în rânduri sau garduri vii. Distanţa dintre perdeaua de protecţie şi terenul protejat este maximum de 20 de ori mai mare decât înălţimea perdelei de protecţie</a:t>
                      </a:r>
                      <a:endParaRPr lang="ru-RU" sz="1400" dirty="0">
                        <a:effectLst/>
                        <a:latin typeface="Tahoma" pitchFamily="34" charset="0"/>
                        <a:ea typeface="Tahoma" pitchFamily="34" charset="0"/>
                        <a:cs typeface="Tahoma" pitchFamily="34" charset="0"/>
                      </a:endParaRPr>
                    </a:p>
                  </a:txBody>
                  <a:tcPr marL="17780" marR="17780" marT="0" marB="0"/>
                </a:tc>
                <a:tc>
                  <a:txBody>
                    <a:bodyPr/>
                    <a:lstStyle/>
                    <a:p>
                      <a:pPr>
                        <a:lnSpc>
                          <a:spcPct val="115000"/>
                        </a:lnSpc>
                        <a:spcAft>
                          <a:spcPts val="0"/>
                        </a:spcAft>
                      </a:pPr>
                      <a:r>
                        <a:rPr lang="ro-RO" sz="1400">
                          <a:effectLst/>
                          <a:latin typeface="Tahoma" pitchFamily="34" charset="0"/>
                          <a:ea typeface="Tahoma" pitchFamily="34" charset="0"/>
                          <a:cs typeface="Tahoma" pitchFamily="34" charset="0"/>
                        </a:rPr>
                        <a:t>material săditor, combustibil, manopera</a:t>
                      </a:r>
                      <a:endParaRPr lang="ru-RU" sz="1400">
                        <a:effectLst/>
                        <a:latin typeface="Tahoma" pitchFamily="34" charset="0"/>
                        <a:ea typeface="Tahoma" pitchFamily="34" charset="0"/>
                        <a:cs typeface="Tahoma" pitchFamily="34" charset="0"/>
                      </a:endParaRPr>
                    </a:p>
                  </a:txBody>
                  <a:tcPr marL="17780" marR="17780" marT="0" marB="0"/>
                </a:tc>
              </a:tr>
              <a:tr h="1008747">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Măsuri agro-forestiere</a:t>
                      </a:r>
                      <a:endParaRPr lang="ru-RU" sz="1400" dirty="0">
                        <a:solidFill>
                          <a:schemeClr val="tx1"/>
                        </a:solidFill>
                        <a:effectLst/>
                        <a:latin typeface="Tahoma" pitchFamily="34" charset="0"/>
                        <a:ea typeface="Tahoma" pitchFamily="34" charset="0"/>
                        <a:cs typeface="Tahoma" pitchFamily="34" charset="0"/>
                      </a:endParaRPr>
                    </a:p>
                  </a:txBody>
                  <a:tcPr marL="17780" marR="17780" marT="0" marB="0"/>
                </a:tc>
                <a:tc>
                  <a:txBody>
                    <a:bodyPr/>
                    <a:lstStyle/>
                    <a:p>
                      <a:pPr marL="342900" lvl="0" indent="-342900">
                        <a:lnSpc>
                          <a:spcPct val="115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Ameliorarea prin împădurire a terenurilor degradate</a:t>
                      </a:r>
                      <a:endParaRPr lang="ru-RU" sz="1400" dirty="0">
                        <a:effectLst/>
                        <a:latin typeface="Tahoma" pitchFamily="34" charset="0"/>
                        <a:ea typeface="Tahoma" pitchFamily="34" charset="0"/>
                        <a:cs typeface="Tahoma" pitchFamily="34" charset="0"/>
                      </a:endParaRPr>
                    </a:p>
                    <a:p>
                      <a:pPr marL="342900" lvl="0" indent="-342900">
                        <a:lnSpc>
                          <a:spcPct val="115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Arbori și tufișuri multifuncționale în mijlocul culturilor</a:t>
                      </a:r>
                      <a:endParaRPr lang="ru-RU" sz="1400" dirty="0">
                        <a:effectLst/>
                        <a:latin typeface="Tahoma" pitchFamily="34" charset="0"/>
                        <a:ea typeface="Tahoma" pitchFamily="34" charset="0"/>
                        <a:cs typeface="Tahoma" pitchFamily="34" charset="0"/>
                      </a:endParaRPr>
                    </a:p>
                    <a:p>
                      <a:pPr marL="342900" lvl="0" indent="-342900">
                        <a:lnSpc>
                          <a:spcPct val="115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Vegetaţie ierboasă şi plantaţiile silvice folosite pentru prevenirea și combaterea eroziunii solurilor și alunecărilor de teren</a:t>
                      </a:r>
                      <a:endParaRPr lang="ru-RU" sz="1400" dirty="0">
                        <a:effectLst/>
                        <a:latin typeface="Tahoma" pitchFamily="34" charset="0"/>
                        <a:ea typeface="Tahoma" pitchFamily="34" charset="0"/>
                        <a:cs typeface="Tahoma" pitchFamily="34" charset="0"/>
                      </a:endParaRPr>
                    </a:p>
                  </a:txBody>
                  <a:tcPr marL="17780" marR="17780" marT="0" marB="0"/>
                </a:tc>
                <a:tc>
                  <a:txBody>
                    <a:bodyPr/>
                    <a:lstStyle/>
                    <a:p>
                      <a:pPr>
                        <a:lnSpc>
                          <a:spcPct val="115000"/>
                        </a:lnSpc>
                        <a:spcAft>
                          <a:spcPts val="0"/>
                        </a:spcAft>
                      </a:pPr>
                      <a:r>
                        <a:rPr lang="ro-RO" sz="1400" dirty="0">
                          <a:effectLst/>
                          <a:latin typeface="Tahoma" pitchFamily="34" charset="0"/>
                          <a:ea typeface="Tahoma" pitchFamily="34" charset="0"/>
                          <a:cs typeface="Tahoma" pitchFamily="34" charset="0"/>
                        </a:rPr>
                        <a:t>material săditor, combustibil</a:t>
                      </a:r>
                      <a:endParaRPr lang="ru-RU" sz="1400" dirty="0">
                        <a:effectLst/>
                        <a:latin typeface="Tahoma" pitchFamily="34" charset="0"/>
                        <a:ea typeface="Tahoma" pitchFamily="34" charset="0"/>
                        <a:cs typeface="Tahoma" pitchFamily="34" charset="0"/>
                      </a:endParaRPr>
                    </a:p>
                  </a:txBody>
                  <a:tcPr marL="17780" marR="17780" marT="0" marB="0"/>
                </a:tc>
              </a:tr>
              <a:tr h="1266078">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Ameliorarea solului</a:t>
                      </a:r>
                      <a:endParaRPr lang="ru-RU" sz="1400" dirty="0">
                        <a:solidFill>
                          <a:schemeClr val="tx1"/>
                        </a:solidFill>
                        <a:effectLst/>
                        <a:latin typeface="Tahoma" pitchFamily="34" charset="0"/>
                        <a:ea typeface="Tahoma" pitchFamily="34" charset="0"/>
                        <a:cs typeface="Tahoma" pitchFamily="34" charset="0"/>
                      </a:endParaRPr>
                    </a:p>
                  </a:txBody>
                  <a:tcPr marL="17780" marR="17780" marT="0" marB="0"/>
                </a:tc>
                <a:tc>
                  <a:txBody>
                    <a:bodyPr/>
                    <a:lstStyle/>
                    <a:p>
                      <a:pPr marL="342900" lvl="0" indent="-342900">
                        <a:lnSpc>
                          <a:spcPct val="115000"/>
                        </a:lnSpc>
                        <a:spcAft>
                          <a:spcPts val="0"/>
                        </a:spcAft>
                        <a:buFont typeface="Symbol" panose="05050102010706020507" pitchFamily="18" charset="2"/>
                        <a:buChar char=""/>
                      </a:pPr>
                      <a:r>
                        <a:rPr lang="ro-RO" sz="1400">
                          <a:effectLst/>
                          <a:latin typeface="Tahoma" pitchFamily="34" charset="0"/>
                          <a:ea typeface="Tahoma" pitchFamily="34" charset="0"/>
                          <a:cs typeface="Tahoma" pitchFamily="34" charset="0"/>
                        </a:rPr>
                        <a:t>Culturi necultivate (pârloage) ameliorate în culturi itinerante</a:t>
                      </a:r>
                      <a:endParaRPr lang="ru-RU" sz="1400">
                        <a:effectLst/>
                        <a:latin typeface="Tahoma" pitchFamily="34" charset="0"/>
                        <a:ea typeface="Tahoma" pitchFamily="34" charset="0"/>
                        <a:cs typeface="Tahoma" pitchFamily="34" charset="0"/>
                      </a:endParaRPr>
                    </a:p>
                    <a:p>
                      <a:pPr marL="342900" lvl="0" indent="-342900">
                        <a:lnSpc>
                          <a:spcPct val="115000"/>
                        </a:lnSpc>
                        <a:spcAft>
                          <a:spcPts val="0"/>
                        </a:spcAft>
                        <a:buFont typeface="Symbol" panose="05050102010706020507" pitchFamily="18" charset="2"/>
                        <a:buChar char=""/>
                      </a:pPr>
                      <a:r>
                        <a:rPr lang="ro-RO" sz="1400">
                          <a:effectLst/>
                          <a:latin typeface="Tahoma" pitchFamily="34" charset="0"/>
                          <a:ea typeface="Tahoma" pitchFamily="34" charset="0"/>
                          <a:cs typeface="Tahoma" pitchFamily="34" charset="0"/>
                        </a:rPr>
                        <a:t>Aplicarea unui surplus de apă de irigaţie (cerinţă de spălare) periodic pentru prevenirea acumulării sărurilor solubile în stratul superior din solul irigat şi a unei doze mici (2-3 t/ha) de ghips pentru prevenirea soloneţizării secundare a solului</a:t>
                      </a:r>
                      <a:endParaRPr lang="ru-RU" sz="1400">
                        <a:effectLst/>
                        <a:latin typeface="Tahoma" pitchFamily="34" charset="0"/>
                        <a:ea typeface="Tahoma" pitchFamily="34" charset="0"/>
                        <a:cs typeface="Tahoma" pitchFamily="34" charset="0"/>
                      </a:endParaRPr>
                    </a:p>
                    <a:p>
                      <a:pPr marL="342900" lvl="0" indent="-342900">
                        <a:lnSpc>
                          <a:spcPct val="115000"/>
                        </a:lnSpc>
                        <a:spcAft>
                          <a:spcPts val="0"/>
                        </a:spcAft>
                        <a:buFont typeface="Symbol" panose="05050102010706020507" pitchFamily="18" charset="2"/>
                        <a:buChar char=""/>
                      </a:pPr>
                      <a:r>
                        <a:rPr lang="ro-RO" sz="1400">
                          <a:effectLst/>
                          <a:latin typeface="Tahoma" pitchFamily="34" charset="0"/>
                          <a:ea typeface="Tahoma" pitchFamily="34" charset="0"/>
                          <a:cs typeface="Tahoma" pitchFamily="34" charset="0"/>
                        </a:rPr>
                        <a:t>Fito-ameliorarea solurilor salinizate și solonețizate</a:t>
                      </a:r>
                      <a:endParaRPr lang="ru-RU" sz="1400">
                        <a:effectLst/>
                        <a:latin typeface="Tahoma" pitchFamily="34" charset="0"/>
                        <a:ea typeface="Tahoma" pitchFamily="34" charset="0"/>
                        <a:cs typeface="Tahoma" pitchFamily="34" charset="0"/>
                      </a:endParaRPr>
                    </a:p>
                  </a:txBody>
                  <a:tcPr marL="17780" marR="17780" marT="0" marB="0"/>
                </a:tc>
                <a:tc>
                  <a:txBody>
                    <a:bodyPr/>
                    <a:lstStyle/>
                    <a:p>
                      <a:pPr>
                        <a:lnSpc>
                          <a:spcPct val="115000"/>
                        </a:lnSpc>
                        <a:spcAft>
                          <a:spcPts val="0"/>
                        </a:spcAft>
                      </a:pPr>
                      <a:r>
                        <a:rPr lang="ro-RO" sz="1400" dirty="0">
                          <a:effectLst/>
                          <a:latin typeface="Tahoma" pitchFamily="34" charset="0"/>
                          <a:ea typeface="Tahoma" pitchFamily="34" charset="0"/>
                          <a:cs typeface="Tahoma" pitchFamily="34" charset="0"/>
                        </a:rPr>
                        <a:t>material săditor, ghips, combustibil</a:t>
                      </a:r>
                      <a:endParaRPr lang="ru-RU" sz="1400" dirty="0">
                        <a:effectLst/>
                        <a:latin typeface="Tahoma" pitchFamily="34" charset="0"/>
                        <a:ea typeface="Tahoma" pitchFamily="34" charset="0"/>
                        <a:cs typeface="Tahoma" pitchFamily="34" charset="0"/>
                      </a:endParaRPr>
                    </a:p>
                  </a:txBody>
                  <a:tcPr marL="17780" marR="17780" marT="0" marB="0"/>
                </a:tc>
              </a:tr>
            </a:tbl>
          </a:graphicData>
        </a:graphic>
      </p:graphicFrame>
    </p:spTree>
    <p:extLst>
      <p:ext uri="{BB962C8B-B14F-4D97-AF65-F5344CB8AC3E}">
        <p14:creationId xmlns:p14="http://schemas.microsoft.com/office/powerpoint/2010/main" val="21440414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3" name="Rectangle 4"/>
          <p:cNvSpPr txBox="1">
            <a:spLocks noChangeArrowheads="1"/>
          </p:cNvSpPr>
          <p:nvPr/>
        </p:nvSpPr>
        <p:spPr>
          <a:xfrm>
            <a:off x="475990" y="578011"/>
            <a:ext cx="11198268" cy="1150582"/>
          </a:xfrm>
          <a:prstGeom prst="rect">
            <a:avLst/>
          </a:prstGeom>
          <a:ln>
            <a:noFill/>
          </a:ln>
        </p:spPr>
        <p:txBody>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15000"/>
              </a:lnSpc>
              <a:spcAft>
                <a:spcPts val="0"/>
              </a:spcAft>
            </a:pPr>
            <a:r>
              <a:rPr lang="ro-RO" sz="2800" dirty="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Măsurile de protecţie şi ameliorare a solurilor aplicate pe terenurile </a:t>
            </a:r>
            <a:r>
              <a:rPr lang="ro-RO" sz="2800" dirty="0" smtClean="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agricole şi </a:t>
            </a:r>
            <a:r>
              <a:rPr lang="ro-RO" sz="2800" dirty="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costurile eligibile finanțate în cadrul programului de granturi</a:t>
            </a:r>
            <a:endParaRPr lang="ru-RU" sz="2800" dirty="0">
              <a:solidFill>
                <a:schemeClr val="accent6">
                  <a:lumMod val="7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047121382"/>
              </p:ext>
            </p:extLst>
          </p:nvPr>
        </p:nvGraphicFramePr>
        <p:xfrm>
          <a:off x="975429" y="1727442"/>
          <a:ext cx="10450285" cy="4651248"/>
        </p:xfrm>
        <a:graphic>
          <a:graphicData uri="http://schemas.openxmlformats.org/drawingml/2006/table">
            <a:tbl>
              <a:tblPr firstRow="1" firstCol="1" bandRow="1" bandCol="1">
                <a:tableStyleId>{5C22544A-7EE6-4342-B048-85BDC9FD1C3A}</a:tableStyleId>
              </a:tblPr>
              <a:tblGrid>
                <a:gridCol w="1539171"/>
                <a:gridCol w="7137400"/>
                <a:gridCol w="1773714"/>
              </a:tblGrid>
              <a:tr h="192685">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Denumirea măsurilor</a:t>
                      </a:r>
                      <a:endParaRPr lang="ru-RU" sz="1400" dirty="0">
                        <a:solidFill>
                          <a:schemeClr val="tx1"/>
                        </a:solidFill>
                        <a:effectLst/>
                        <a:latin typeface="Tahoma" pitchFamily="34" charset="0"/>
                        <a:ea typeface="Tahoma" pitchFamily="34" charset="0"/>
                        <a:cs typeface="Tahoma" pitchFamily="34" charset="0"/>
                      </a:endParaRPr>
                    </a:p>
                  </a:txBody>
                  <a:tcPr marL="13488" marR="13488" marT="0" marB="0" anchor="ctr"/>
                </a:tc>
                <a:tc>
                  <a:txBody>
                    <a:bodyPr/>
                    <a:lstStyle/>
                    <a:p>
                      <a:pPr algn="ct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Specificarea măsurilor</a:t>
                      </a:r>
                      <a:endParaRPr lang="ru-RU" sz="1400" dirty="0">
                        <a:solidFill>
                          <a:schemeClr val="tx1"/>
                        </a:solidFill>
                        <a:effectLst/>
                        <a:latin typeface="Tahoma" pitchFamily="34" charset="0"/>
                        <a:ea typeface="Tahoma" pitchFamily="34" charset="0"/>
                        <a:cs typeface="Tahoma" pitchFamily="34" charset="0"/>
                      </a:endParaRPr>
                    </a:p>
                  </a:txBody>
                  <a:tcPr marL="13488" marR="13488" marT="0" marB="0" anchor="ctr"/>
                </a:tc>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Costuri eligibile</a:t>
                      </a:r>
                      <a:endParaRPr lang="ru-RU" sz="1400" dirty="0">
                        <a:solidFill>
                          <a:schemeClr val="tx1"/>
                        </a:solidFill>
                        <a:effectLst/>
                        <a:latin typeface="Tahoma" pitchFamily="34" charset="0"/>
                        <a:ea typeface="Tahoma" pitchFamily="34" charset="0"/>
                        <a:cs typeface="Tahoma" pitchFamily="34" charset="0"/>
                      </a:endParaRPr>
                    </a:p>
                  </a:txBody>
                  <a:tcPr marL="13488" marR="13488" marT="0" marB="0" anchor="ctr"/>
                </a:tc>
              </a:tr>
              <a:tr h="3364159">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Măsuri hidrotehnice</a:t>
                      </a:r>
                      <a:endParaRPr lang="ru-RU" sz="1400" dirty="0">
                        <a:solidFill>
                          <a:schemeClr val="tx1"/>
                        </a:solidFill>
                        <a:effectLst/>
                        <a:latin typeface="Tahoma" pitchFamily="34" charset="0"/>
                        <a:ea typeface="Tahoma" pitchFamily="34" charset="0"/>
                        <a:cs typeface="Tahoma" pitchFamily="34" charset="0"/>
                      </a:endParaRPr>
                    </a:p>
                  </a:txBody>
                  <a:tcPr marL="13488" marR="13488" marT="0" marB="0"/>
                </a:tc>
                <a:tc>
                  <a:txBody>
                    <a:bodyPr/>
                    <a:lstStyle/>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construcţia digurilor în amonte şi a micilor diguleţe, amenajarea diverselor obstacole (gărduleţe, plase etc.) de-a lungul curbelor de nivel pentru reducerea scurgerilor</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întreprinderea măsurilor pentru reducerea forţei vii a torenţilor: nivelări-modelări ale suprafeţei, canale de nivel, căderi în trepte (praguri, baraje, consolidări, debuşee înierbate etc.)</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evacuarea dirijată a surplusului de apă de pe versanţi prin amenajarea unei reţele de valuri-canale pentru captarea şi evacuarea dirijată a surplusului de apă de pe versanţi şi prevenirea eroziunii în adâncime</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executarea de biloane de pământ cu pantă lină şi uniformă pentru reţinerea apei pe versanţi</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crearea de biloane înclinate pentru dispersarea şi evacuarea apei</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crearea canalelor de coastă pe curbe de nivel sau înclinate, cu dispersoare naturale sau artificiale de evacuare a apelor, în funcţie de pantă şi tipul </a:t>
                      </a:r>
                      <a:r>
                        <a:rPr lang="ro-RO" sz="1400" dirty="0" smtClean="0">
                          <a:effectLst/>
                          <a:latin typeface="Tahoma" pitchFamily="34" charset="0"/>
                          <a:ea typeface="Tahoma" pitchFamily="34" charset="0"/>
                          <a:cs typeface="Tahoma" pitchFamily="34" charset="0"/>
                        </a:rPr>
                        <a:t>solului</a:t>
                      </a:r>
                      <a:endParaRPr lang="ru-RU" sz="1400" dirty="0">
                        <a:effectLst/>
                        <a:latin typeface="Tahoma" pitchFamily="34" charset="0"/>
                        <a:ea typeface="Tahoma" pitchFamily="34" charset="0"/>
                        <a:cs typeface="Tahoma" pitchFamily="34" charset="0"/>
                      </a:endParaRPr>
                    </a:p>
                  </a:txBody>
                  <a:tcPr marL="13488" marR="13488" marT="0" marB="0"/>
                </a:tc>
                <a:tc>
                  <a:txBody>
                    <a:bodyPr/>
                    <a:lstStyle/>
                    <a:p>
                      <a:pPr>
                        <a:lnSpc>
                          <a:spcPct val="115000"/>
                        </a:lnSpc>
                        <a:spcAft>
                          <a:spcPts val="0"/>
                        </a:spcAft>
                      </a:pPr>
                      <a:r>
                        <a:rPr lang="ro-RO" sz="1400" dirty="0">
                          <a:effectLst/>
                          <a:latin typeface="Tahoma" pitchFamily="34" charset="0"/>
                          <a:ea typeface="Tahoma" pitchFamily="34" charset="0"/>
                          <a:cs typeface="Tahoma" pitchFamily="34" charset="0"/>
                        </a:rPr>
                        <a:t>costuri conform devizului de cheltuieli, confirmate prin proiect, facturi, ordine de plată, etc.</a:t>
                      </a:r>
                      <a:endParaRPr lang="ru-RU" sz="1400" dirty="0">
                        <a:effectLst/>
                        <a:latin typeface="Tahoma" pitchFamily="34" charset="0"/>
                        <a:ea typeface="Tahoma" pitchFamily="34" charset="0"/>
                        <a:cs typeface="Tahoma" pitchFamily="34" charset="0"/>
                      </a:endParaRPr>
                    </a:p>
                  </a:txBody>
                  <a:tcPr marL="13488" marR="13488" marT="0" marB="0"/>
                </a:tc>
              </a:tr>
            </a:tbl>
          </a:graphicData>
        </a:graphic>
      </p:graphicFrame>
    </p:spTree>
    <p:extLst>
      <p:ext uri="{BB962C8B-B14F-4D97-AF65-F5344CB8AC3E}">
        <p14:creationId xmlns:p14="http://schemas.microsoft.com/office/powerpoint/2010/main" val="37993258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3" name="Rectangle 4"/>
          <p:cNvSpPr txBox="1">
            <a:spLocks noChangeArrowheads="1"/>
          </p:cNvSpPr>
          <p:nvPr/>
        </p:nvSpPr>
        <p:spPr>
          <a:xfrm>
            <a:off x="475990" y="578011"/>
            <a:ext cx="11198268" cy="1150582"/>
          </a:xfrm>
          <a:prstGeom prst="rect">
            <a:avLst/>
          </a:prstGeom>
          <a:ln>
            <a:noFill/>
          </a:ln>
        </p:spPr>
        <p:txBody>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15000"/>
              </a:lnSpc>
              <a:spcAft>
                <a:spcPts val="0"/>
              </a:spcAft>
            </a:pPr>
            <a:r>
              <a:rPr lang="ro-RO" sz="2800" dirty="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Măsurile de protecţie şi ameliorare a solurilor aplicate pe terenurile </a:t>
            </a:r>
            <a:r>
              <a:rPr lang="ro-RO" sz="2800" dirty="0" smtClean="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agricole şi </a:t>
            </a:r>
            <a:r>
              <a:rPr lang="ro-RO" sz="2800" dirty="0">
                <a:solidFill>
                  <a:schemeClr val="accent6">
                    <a:lumMod val="75000"/>
                  </a:schemeClr>
                </a:solidFill>
                <a:latin typeface="Cambria" panose="02040503050406030204" pitchFamily="18" charset="0"/>
                <a:ea typeface="Times New Roman" panose="02020603050405020304" pitchFamily="18" charset="0"/>
                <a:cs typeface="Times New Roman" panose="02020603050405020304" pitchFamily="18" charset="0"/>
              </a:rPr>
              <a:t>costurile eligibile finanțate în cadrul programului de granturi</a:t>
            </a:r>
            <a:endParaRPr lang="ru-RU" sz="2800" dirty="0">
              <a:solidFill>
                <a:schemeClr val="accent6">
                  <a:lumMod val="75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40141745"/>
              </p:ext>
            </p:extLst>
          </p:nvPr>
        </p:nvGraphicFramePr>
        <p:xfrm>
          <a:off x="988129" y="1562342"/>
          <a:ext cx="10450285" cy="4129798"/>
        </p:xfrm>
        <a:graphic>
          <a:graphicData uri="http://schemas.openxmlformats.org/drawingml/2006/table">
            <a:tbl>
              <a:tblPr firstRow="1" firstCol="1" bandRow="1" bandCol="1">
                <a:tableStyleId>{5C22544A-7EE6-4342-B048-85BDC9FD1C3A}</a:tableStyleId>
              </a:tblPr>
              <a:tblGrid>
                <a:gridCol w="1539171"/>
                <a:gridCol w="7137400"/>
                <a:gridCol w="1773714"/>
              </a:tblGrid>
              <a:tr h="609358">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Denumirea măsurilor</a:t>
                      </a:r>
                      <a:endParaRPr lang="ru-RU" sz="1400" dirty="0">
                        <a:solidFill>
                          <a:schemeClr val="tx1"/>
                        </a:solidFill>
                        <a:effectLst/>
                        <a:latin typeface="Tahoma" pitchFamily="34" charset="0"/>
                        <a:ea typeface="Tahoma" pitchFamily="34" charset="0"/>
                        <a:cs typeface="Tahoma" pitchFamily="34" charset="0"/>
                      </a:endParaRPr>
                    </a:p>
                  </a:txBody>
                  <a:tcPr marL="13488" marR="13488" marT="0" marB="0" anchor="ctr"/>
                </a:tc>
                <a:tc>
                  <a:txBody>
                    <a:bodyPr/>
                    <a:lstStyle/>
                    <a:p>
                      <a:pPr algn="ct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Specificarea măsurilor</a:t>
                      </a:r>
                      <a:endParaRPr lang="ru-RU" sz="1400" dirty="0">
                        <a:solidFill>
                          <a:schemeClr val="tx1"/>
                        </a:solidFill>
                        <a:effectLst/>
                        <a:latin typeface="Tahoma" pitchFamily="34" charset="0"/>
                        <a:ea typeface="Tahoma" pitchFamily="34" charset="0"/>
                        <a:cs typeface="Tahoma" pitchFamily="34" charset="0"/>
                      </a:endParaRPr>
                    </a:p>
                  </a:txBody>
                  <a:tcPr marL="13488" marR="13488" marT="0" marB="0" anchor="ctr"/>
                </a:tc>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Costuri eligibile</a:t>
                      </a:r>
                      <a:endParaRPr lang="ru-RU" sz="1400" dirty="0">
                        <a:solidFill>
                          <a:schemeClr val="tx1"/>
                        </a:solidFill>
                        <a:effectLst/>
                        <a:latin typeface="Tahoma" pitchFamily="34" charset="0"/>
                        <a:ea typeface="Tahoma" pitchFamily="34" charset="0"/>
                        <a:cs typeface="Tahoma" pitchFamily="34" charset="0"/>
                      </a:endParaRPr>
                    </a:p>
                  </a:txBody>
                  <a:tcPr marL="13488" marR="13488" marT="0" marB="0" anchor="ctr"/>
                </a:tc>
              </a:tr>
              <a:tr h="1701800">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Măsuri hidrotehnice</a:t>
                      </a:r>
                      <a:endParaRPr lang="ru-RU" sz="1400" dirty="0">
                        <a:solidFill>
                          <a:schemeClr val="tx1"/>
                        </a:solidFill>
                        <a:effectLst/>
                        <a:latin typeface="Tahoma" pitchFamily="34" charset="0"/>
                        <a:ea typeface="Tahoma" pitchFamily="34" charset="0"/>
                        <a:cs typeface="Tahoma" pitchFamily="34" charset="0"/>
                      </a:endParaRPr>
                    </a:p>
                  </a:txBody>
                  <a:tcPr marL="13488" marR="13488" marT="0" marB="0"/>
                </a:tc>
                <a:tc>
                  <a:txBody>
                    <a:bodyPr/>
                    <a:lstStyle/>
                    <a:p>
                      <a:pPr marL="342900" lvl="0" indent="-342900">
                        <a:lnSpc>
                          <a:spcPct val="150000"/>
                        </a:lnSpc>
                        <a:spcAft>
                          <a:spcPts val="0"/>
                        </a:spcAft>
                        <a:buFont typeface="Symbol" panose="05050102010706020507" pitchFamily="18" charset="2"/>
                        <a:buChar char=""/>
                      </a:pPr>
                      <a:r>
                        <a:rPr lang="ro-RO" sz="1400" dirty="0" smtClean="0">
                          <a:effectLst/>
                          <a:latin typeface="Tahoma" pitchFamily="34" charset="0"/>
                          <a:ea typeface="Tahoma" pitchFamily="34" charset="0"/>
                          <a:cs typeface="Tahoma" pitchFamily="34" charset="0"/>
                        </a:rPr>
                        <a:t>crearea </a:t>
                      </a:r>
                      <a:r>
                        <a:rPr lang="ro-RO" sz="1400" dirty="0">
                          <a:effectLst/>
                          <a:latin typeface="Tahoma" pitchFamily="34" charset="0"/>
                          <a:ea typeface="Tahoma" pitchFamily="34" charset="0"/>
                          <a:cs typeface="Tahoma" pitchFamily="34" charset="0"/>
                        </a:rPr>
                        <a:t>de canale de coastă pentru evacuarea apelor de pe pante peste 10° în sectoarele umede</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crearea manuală sau mecanică a teraselor continue cu platformă orizontală</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crearea şanţurilor temporare de evacuare a surplusului de apă din perioadele ploioase</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în cazul terenurilor cu soluri grele şi pante de peste 15°, precum şi cele înclinate uşor sau mijlociu, se creează terase individuale orizontale.</a:t>
                      </a:r>
                      <a:endParaRPr lang="ru-RU" sz="1400" dirty="0">
                        <a:effectLst/>
                        <a:latin typeface="Tahoma" pitchFamily="34" charset="0"/>
                        <a:ea typeface="Tahoma" pitchFamily="34" charset="0"/>
                        <a:cs typeface="Tahoma" pitchFamily="34" charset="0"/>
                      </a:endParaRPr>
                    </a:p>
                  </a:txBody>
                  <a:tcPr marL="13488" marR="13488" marT="0" marB="0"/>
                </a:tc>
                <a:tc>
                  <a:txBody>
                    <a:bodyPr/>
                    <a:lstStyle/>
                    <a:p>
                      <a:pPr>
                        <a:lnSpc>
                          <a:spcPct val="115000"/>
                        </a:lnSpc>
                        <a:spcAft>
                          <a:spcPts val="0"/>
                        </a:spcAft>
                      </a:pPr>
                      <a:r>
                        <a:rPr lang="ro-RO" sz="1400" dirty="0">
                          <a:effectLst/>
                          <a:latin typeface="Tahoma" pitchFamily="34" charset="0"/>
                          <a:ea typeface="Tahoma" pitchFamily="34" charset="0"/>
                          <a:cs typeface="Tahoma" pitchFamily="34" charset="0"/>
                        </a:rPr>
                        <a:t>costuri conform devizului de cheltuieli, confirmate prin proiect, facturi, ordine de plată, etc.</a:t>
                      </a:r>
                      <a:endParaRPr lang="ru-RU" sz="1400" dirty="0">
                        <a:effectLst/>
                        <a:latin typeface="Tahoma" pitchFamily="34" charset="0"/>
                        <a:ea typeface="Tahoma" pitchFamily="34" charset="0"/>
                        <a:cs typeface="Tahoma" pitchFamily="34" charset="0"/>
                      </a:endParaRPr>
                    </a:p>
                  </a:txBody>
                  <a:tcPr marL="13488" marR="13488" marT="0" marB="0"/>
                </a:tc>
              </a:tr>
              <a:tr h="1114448">
                <a:tc>
                  <a:txBody>
                    <a:bodyPr/>
                    <a:lstStyle/>
                    <a:p>
                      <a:pPr>
                        <a:lnSpc>
                          <a:spcPct val="115000"/>
                        </a:lnSpc>
                        <a:spcAft>
                          <a:spcPts val="0"/>
                        </a:spcAft>
                      </a:pPr>
                      <a:r>
                        <a:rPr lang="ro-RO" sz="1400" dirty="0">
                          <a:solidFill>
                            <a:schemeClr val="tx1"/>
                          </a:solidFill>
                          <a:effectLst/>
                          <a:latin typeface="Tahoma" pitchFamily="34" charset="0"/>
                          <a:ea typeface="Tahoma" pitchFamily="34" charset="0"/>
                          <a:cs typeface="Tahoma" pitchFamily="34" charset="0"/>
                        </a:rPr>
                        <a:t>Sisteme de captare a apei pluviale</a:t>
                      </a:r>
                      <a:endParaRPr lang="ru-RU" sz="1400" dirty="0">
                        <a:solidFill>
                          <a:schemeClr val="tx1"/>
                        </a:solidFill>
                        <a:effectLst/>
                        <a:latin typeface="Tahoma" pitchFamily="34" charset="0"/>
                        <a:ea typeface="Tahoma" pitchFamily="34" charset="0"/>
                        <a:cs typeface="Tahoma" pitchFamily="34" charset="0"/>
                      </a:endParaRPr>
                    </a:p>
                  </a:txBody>
                  <a:tcPr marL="13488" marR="13488" marT="0" marB="0"/>
                </a:tc>
                <a:tc>
                  <a:txBody>
                    <a:bodyPr/>
                    <a:lstStyle/>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Iazuri anti-erozionale de captare a apelor pluviale cu suprafaţa mai mică de 1 ha</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Sisteme de captare și acumulare a apei pluviale în scopuri de irigare la scară mică</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Regenerarea izvoarelor naturale</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Colectarea apelor pluviale de pe acoperișuri </a:t>
                      </a:r>
                      <a:endParaRPr lang="ru-RU" sz="1400" dirty="0">
                        <a:effectLst/>
                        <a:latin typeface="Tahoma" pitchFamily="34" charset="0"/>
                        <a:ea typeface="Tahoma" pitchFamily="34" charset="0"/>
                        <a:cs typeface="Tahoma" pitchFamily="34" charset="0"/>
                      </a:endParaRPr>
                    </a:p>
                    <a:p>
                      <a:pPr marL="342900" lvl="0" indent="-342900">
                        <a:lnSpc>
                          <a:spcPct val="150000"/>
                        </a:lnSpc>
                        <a:spcAft>
                          <a:spcPts val="0"/>
                        </a:spcAft>
                        <a:buFont typeface="Symbol" panose="05050102010706020507" pitchFamily="18" charset="2"/>
                        <a:buChar char=""/>
                      </a:pPr>
                      <a:r>
                        <a:rPr lang="ro-RO" sz="1400" dirty="0">
                          <a:effectLst/>
                          <a:latin typeface="Tahoma" pitchFamily="34" charset="0"/>
                          <a:ea typeface="Tahoma" pitchFamily="34" charset="0"/>
                          <a:cs typeface="Tahoma" pitchFamily="34" charset="0"/>
                        </a:rPr>
                        <a:t>Dambe / baraje</a:t>
                      </a:r>
                      <a:endParaRPr lang="ru-RU" sz="1400" dirty="0">
                        <a:effectLst/>
                        <a:latin typeface="Tahoma" pitchFamily="34" charset="0"/>
                        <a:ea typeface="Tahoma" pitchFamily="34" charset="0"/>
                        <a:cs typeface="Tahoma" pitchFamily="34" charset="0"/>
                      </a:endParaRPr>
                    </a:p>
                  </a:txBody>
                  <a:tcPr marL="13488" marR="13488" marT="0" marB="0"/>
                </a:tc>
                <a:tc>
                  <a:txBody>
                    <a:bodyPr/>
                    <a:lstStyle/>
                    <a:p>
                      <a:pPr>
                        <a:lnSpc>
                          <a:spcPct val="115000"/>
                        </a:lnSpc>
                        <a:spcAft>
                          <a:spcPts val="0"/>
                        </a:spcAft>
                      </a:pPr>
                      <a:r>
                        <a:rPr lang="ro-RO" sz="1400" dirty="0">
                          <a:effectLst/>
                          <a:latin typeface="Tahoma" pitchFamily="34" charset="0"/>
                          <a:ea typeface="Tahoma" pitchFamily="34" charset="0"/>
                          <a:cs typeface="Tahoma" pitchFamily="34" charset="0"/>
                        </a:rPr>
                        <a:t>Costuri conform devizului de cheltuieli, confirmate prin proiect, facturi, ordine de plată, etc.</a:t>
                      </a:r>
                      <a:endParaRPr lang="ru-RU" sz="1400" dirty="0">
                        <a:effectLst/>
                        <a:latin typeface="Tahoma" pitchFamily="34" charset="0"/>
                        <a:ea typeface="Tahoma" pitchFamily="34" charset="0"/>
                        <a:cs typeface="Tahoma" pitchFamily="34" charset="0"/>
                      </a:endParaRPr>
                    </a:p>
                  </a:txBody>
                  <a:tcPr marL="13488" marR="13488" marT="0" marB="0"/>
                </a:tc>
              </a:tr>
            </a:tbl>
          </a:graphicData>
        </a:graphic>
      </p:graphicFrame>
    </p:spTree>
    <p:extLst>
      <p:ext uri="{BB962C8B-B14F-4D97-AF65-F5344CB8AC3E}">
        <p14:creationId xmlns:p14="http://schemas.microsoft.com/office/powerpoint/2010/main" val="813903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3" name="Title 2"/>
          <p:cNvSpPr txBox="1">
            <a:spLocks/>
          </p:cNvSpPr>
          <p:nvPr/>
        </p:nvSpPr>
        <p:spPr>
          <a:xfrm>
            <a:off x="1413970" y="864826"/>
            <a:ext cx="9366325" cy="851240"/>
          </a:xfrm>
          <a:prstGeom prst="rect">
            <a:avLst/>
          </a:prstGeom>
        </p:spPr>
        <p:txBody>
          <a:bodyPr>
            <a:no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o-RO" sz="2800" b="1" dirty="0"/>
              <a:t>Exemple de măsuri de protecție și ameliorare a solurilor </a:t>
            </a:r>
            <a:endParaRPr lang="ru-RU" sz="2800" b="1" dirty="0"/>
          </a:p>
          <a:p>
            <a:r>
              <a:rPr lang="ro-RO" sz="2800" b="1" dirty="0" smtClean="0"/>
              <a:t/>
            </a:r>
            <a:br>
              <a:rPr lang="ro-RO" sz="2800" b="1" dirty="0" smtClean="0"/>
            </a:br>
            <a:endParaRPr lang="ru-RU" sz="2800" b="1" dirty="0"/>
          </a:p>
        </p:txBody>
      </p:sp>
      <p:sp>
        <p:nvSpPr>
          <p:cNvPr id="4" name="Content Placeholder 1"/>
          <p:cNvSpPr txBox="1">
            <a:spLocks/>
          </p:cNvSpPr>
          <p:nvPr/>
        </p:nvSpPr>
        <p:spPr>
          <a:xfrm>
            <a:off x="1391323" y="2323652"/>
            <a:ext cx="4039093" cy="3508977"/>
          </a:xfrm>
          <a:prstGeom prst="rect">
            <a:avLst/>
          </a:prstGeom>
        </p:spPr>
        <p:txBody>
          <a:bodyPr>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algn="just">
              <a:buFont typeface="Wingdings 2" pitchFamily="18" charset="2"/>
              <a:buNone/>
            </a:pPr>
            <a:r>
              <a:rPr lang="ro-RO" b="1" smtClean="0"/>
              <a:t>Fâșii vegetative de filtrare -</a:t>
            </a:r>
            <a:r>
              <a:rPr lang="x-none" sz="1900" smtClean="0"/>
              <a:t>Fâşii de vegetaţie includ ierburi, arbuşti sau arbori, pentru filtrarea scurgerilor de apă şi reţinerea poluanţilor până ca aceștia să ajungă în sursele de apă la suprafaţă sau cele de apă potabilă.</a:t>
            </a:r>
            <a:endParaRPr lang="ro-RO" sz="1900" dirty="0" smtClean="0"/>
          </a:p>
        </p:txBody>
      </p:sp>
      <p:pic>
        <p:nvPicPr>
          <p:cNvPr id="5" name="Picture 2" descr="D:\Desktop\;ip;o.jpg"/>
          <p:cNvPicPr>
            <a:picLocks noChangeAspect="1" noChangeArrowheads="1"/>
          </p:cNvPicPr>
          <p:nvPr/>
        </p:nvPicPr>
        <p:blipFill>
          <a:blip r:embed="rId3" cstate="print"/>
          <a:srcRect/>
          <a:stretch>
            <a:fillRect/>
          </a:stretch>
        </p:blipFill>
        <p:spPr bwMode="auto">
          <a:xfrm>
            <a:off x="5430416" y="2251043"/>
            <a:ext cx="5724656" cy="3944484"/>
          </a:xfrm>
          <a:prstGeom prst="rect">
            <a:avLst/>
          </a:prstGeom>
          <a:noFill/>
        </p:spPr>
      </p:pic>
    </p:spTree>
    <p:extLst>
      <p:ext uri="{BB962C8B-B14F-4D97-AF65-F5344CB8AC3E}">
        <p14:creationId xmlns:p14="http://schemas.microsoft.com/office/powerpoint/2010/main" val="15129085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3" name="Title 2"/>
          <p:cNvSpPr txBox="1">
            <a:spLocks/>
          </p:cNvSpPr>
          <p:nvPr/>
        </p:nvSpPr>
        <p:spPr>
          <a:xfrm>
            <a:off x="1413970" y="864826"/>
            <a:ext cx="9366325" cy="851240"/>
          </a:xfrm>
          <a:prstGeom prst="rect">
            <a:avLst/>
          </a:prstGeom>
        </p:spPr>
        <p:txBody>
          <a:bodyPr>
            <a:no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o-RO" sz="2800" b="1" dirty="0"/>
              <a:t>Exemple de măsuri de protecție și ameliorare a solurilor </a:t>
            </a:r>
            <a:endParaRPr lang="ru-RU" sz="2800" b="1" dirty="0"/>
          </a:p>
          <a:p>
            <a:r>
              <a:rPr lang="ro-RO" sz="2800" b="1" dirty="0" smtClean="0"/>
              <a:t/>
            </a:r>
            <a:br>
              <a:rPr lang="ro-RO" sz="2800" b="1" dirty="0" smtClean="0"/>
            </a:br>
            <a:endParaRPr lang="ru-RU" sz="2800" b="1" dirty="0"/>
          </a:p>
        </p:txBody>
      </p:sp>
      <p:sp>
        <p:nvSpPr>
          <p:cNvPr id="4" name="Content Placeholder 1"/>
          <p:cNvSpPr txBox="1">
            <a:spLocks/>
          </p:cNvSpPr>
          <p:nvPr/>
        </p:nvSpPr>
        <p:spPr>
          <a:xfrm>
            <a:off x="1391320" y="2247158"/>
            <a:ext cx="9618799" cy="465795"/>
          </a:xfrm>
          <a:prstGeom prst="rect">
            <a:avLst/>
          </a:prstGeom>
        </p:spPr>
        <p:txBody>
          <a:bodyPr>
            <a:normAutofit fontScale="625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a:buFont typeface="Wingdings 2" pitchFamily="18" charset="2"/>
              <a:buNone/>
            </a:pPr>
            <a:r>
              <a:rPr lang="ro-RO" b="1" smtClean="0"/>
              <a:t>Cultivarea pe contur- </a:t>
            </a:r>
            <a:r>
              <a:rPr lang="x-none" b="1" smtClean="0"/>
              <a:t>culturile agricole se cultivă de-a curmezişul pantei, pe contur, în rânduri care înconjoară panta şi nu de-a lungul acestea</a:t>
            </a:r>
            <a:endParaRPr lang="ro-RO" b="1" smtClean="0"/>
          </a:p>
          <a:p>
            <a:pPr>
              <a:buFont typeface="Wingdings 2" pitchFamily="18" charset="2"/>
              <a:buNone/>
            </a:pPr>
            <a:endParaRPr lang="ro-RO" smtClean="0"/>
          </a:p>
          <a:p>
            <a:pPr>
              <a:buFont typeface="Wingdings 2" pitchFamily="18" charset="2"/>
              <a:buNone/>
            </a:pPr>
            <a:endParaRPr lang="ru-RU" dirty="0"/>
          </a:p>
        </p:txBody>
      </p:sp>
      <p:pic>
        <p:nvPicPr>
          <p:cNvPr id="5" name="Picture 2" descr="D:\Desktop\gfd.jpg"/>
          <p:cNvPicPr>
            <a:picLocks noChangeAspect="1" noChangeArrowheads="1"/>
          </p:cNvPicPr>
          <p:nvPr/>
        </p:nvPicPr>
        <p:blipFill>
          <a:blip r:embed="rId3" cstate="print"/>
          <a:srcRect/>
          <a:stretch>
            <a:fillRect/>
          </a:stretch>
        </p:blipFill>
        <p:spPr bwMode="auto">
          <a:xfrm>
            <a:off x="1539347" y="2789447"/>
            <a:ext cx="9382741" cy="3518046"/>
          </a:xfrm>
          <a:prstGeom prst="rect">
            <a:avLst/>
          </a:prstGeom>
          <a:noFill/>
        </p:spPr>
      </p:pic>
    </p:spTree>
    <p:extLst>
      <p:ext uri="{BB962C8B-B14F-4D97-AF65-F5344CB8AC3E}">
        <p14:creationId xmlns:p14="http://schemas.microsoft.com/office/powerpoint/2010/main" val="27250482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3" name="Title 2"/>
          <p:cNvSpPr txBox="1">
            <a:spLocks/>
          </p:cNvSpPr>
          <p:nvPr/>
        </p:nvSpPr>
        <p:spPr>
          <a:xfrm>
            <a:off x="1413970" y="864826"/>
            <a:ext cx="9366325" cy="851240"/>
          </a:xfrm>
          <a:prstGeom prst="rect">
            <a:avLst/>
          </a:prstGeom>
        </p:spPr>
        <p:txBody>
          <a:bodyPr>
            <a:no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o-RO" sz="2800" b="1" dirty="0"/>
              <a:t>Exemple de măsuri de protecție și ameliorare a solurilor </a:t>
            </a:r>
            <a:endParaRPr lang="ru-RU" sz="2800" b="1" dirty="0"/>
          </a:p>
          <a:p>
            <a:r>
              <a:rPr lang="ro-RO" sz="2800" b="1" dirty="0" smtClean="0"/>
              <a:t/>
            </a:r>
            <a:br>
              <a:rPr lang="ro-RO" sz="2800" b="1" dirty="0" smtClean="0"/>
            </a:br>
            <a:endParaRPr lang="ru-RU" sz="2800" b="1" dirty="0"/>
          </a:p>
        </p:txBody>
      </p:sp>
      <p:sp>
        <p:nvSpPr>
          <p:cNvPr id="4" name="Content Placeholder 1"/>
          <p:cNvSpPr txBox="1">
            <a:spLocks/>
          </p:cNvSpPr>
          <p:nvPr/>
        </p:nvSpPr>
        <p:spPr>
          <a:xfrm>
            <a:off x="1391323" y="2323652"/>
            <a:ext cx="9390977" cy="3508977"/>
          </a:xfrm>
          <a:prstGeom prst="rect">
            <a:avLst/>
          </a:prstGeom>
        </p:spPr>
        <p:txBody>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ro-RO" smtClean="0"/>
              <a:t>Management integrat al dăunătorilor (ex. capcane cu feromoni)</a:t>
            </a:r>
          </a:p>
          <a:p>
            <a:endParaRPr lang="ro-RO" smtClean="0"/>
          </a:p>
          <a:p>
            <a:pPr>
              <a:buFont typeface="Wingdings 2" pitchFamily="18" charset="2"/>
              <a:buNone/>
            </a:pPr>
            <a:endParaRPr lang="ru-RU" dirty="0"/>
          </a:p>
        </p:txBody>
      </p:sp>
      <p:pic>
        <p:nvPicPr>
          <p:cNvPr id="5" name="Picture 2" descr="D:\Desktop\vdfd.jpg"/>
          <p:cNvPicPr>
            <a:picLocks noChangeAspect="1" noChangeArrowheads="1"/>
          </p:cNvPicPr>
          <p:nvPr/>
        </p:nvPicPr>
        <p:blipFill>
          <a:blip r:embed="rId3" cstate="print"/>
          <a:srcRect/>
          <a:stretch>
            <a:fillRect/>
          </a:stretch>
        </p:blipFill>
        <p:spPr bwMode="auto">
          <a:xfrm>
            <a:off x="1735493" y="3089339"/>
            <a:ext cx="8752114" cy="3114675"/>
          </a:xfrm>
          <a:prstGeom prst="rect">
            <a:avLst/>
          </a:prstGeom>
          <a:noFill/>
        </p:spPr>
      </p:pic>
    </p:spTree>
    <p:extLst>
      <p:ext uri="{BB962C8B-B14F-4D97-AF65-F5344CB8AC3E}">
        <p14:creationId xmlns:p14="http://schemas.microsoft.com/office/powerpoint/2010/main" val="38487856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3" name="Title 2"/>
          <p:cNvSpPr txBox="1">
            <a:spLocks/>
          </p:cNvSpPr>
          <p:nvPr/>
        </p:nvSpPr>
        <p:spPr>
          <a:xfrm>
            <a:off x="1413970" y="864826"/>
            <a:ext cx="9366325" cy="851240"/>
          </a:xfrm>
          <a:prstGeom prst="rect">
            <a:avLst/>
          </a:prstGeom>
        </p:spPr>
        <p:txBody>
          <a:bodyPr>
            <a:no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o-RO" sz="2800" b="1" dirty="0"/>
              <a:t>Exemple de măsuri de protecție și ameliorare a solurilor </a:t>
            </a:r>
            <a:endParaRPr lang="ru-RU" sz="2800" b="1" dirty="0"/>
          </a:p>
          <a:p>
            <a:r>
              <a:rPr lang="ro-RO" sz="2800" b="1" dirty="0" smtClean="0"/>
              <a:t/>
            </a:r>
            <a:br>
              <a:rPr lang="ro-RO" sz="2800" b="1" dirty="0" smtClean="0"/>
            </a:br>
            <a:endParaRPr lang="ru-RU" sz="2800" b="1" dirty="0"/>
          </a:p>
        </p:txBody>
      </p:sp>
      <p:sp>
        <p:nvSpPr>
          <p:cNvPr id="4" name="Content Placeholder 1"/>
          <p:cNvSpPr txBox="1">
            <a:spLocks/>
          </p:cNvSpPr>
          <p:nvPr/>
        </p:nvSpPr>
        <p:spPr>
          <a:xfrm>
            <a:off x="1391323" y="1847462"/>
            <a:ext cx="9390977" cy="3985168"/>
          </a:xfrm>
          <a:prstGeom prst="rect">
            <a:avLst/>
          </a:prstGeom>
        </p:spPr>
        <p:txBody>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a:buFont typeface="Wingdings 2" pitchFamily="18" charset="2"/>
              <a:buNone/>
            </a:pPr>
            <a:r>
              <a:rPr lang="ro-RO" b="1" smtClean="0"/>
              <a:t>Măsuri hidrotehnice antierozionale și sisteme de captare a apei pluviale</a:t>
            </a:r>
          </a:p>
          <a:p>
            <a:pPr>
              <a:buFont typeface="Wingdings 2" pitchFamily="18" charset="2"/>
              <a:buNone/>
            </a:pPr>
            <a:endParaRPr lang="ru-RU" b="1" dirty="0"/>
          </a:p>
        </p:txBody>
      </p:sp>
      <p:pic>
        <p:nvPicPr>
          <p:cNvPr id="5" name="Picture 2" descr="D:\Desktop\dfs.jpg"/>
          <p:cNvPicPr>
            <a:picLocks noChangeAspect="1" noChangeArrowheads="1"/>
          </p:cNvPicPr>
          <p:nvPr/>
        </p:nvPicPr>
        <p:blipFill>
          <a:blip r:embed="rId3" cstate="print"/>
          <a:srcRect/>
          <a:stretch>
            <a:fillRect/>
          </a:stretch>
        </p:blipFill>
        <p:spPr bwMode="auto">
          <a:xfrm>
            <a:off x="1027793" y="2631233"/>
            <a:ext cx="10254763" cy="3526971"/>
          </a:xfrm>
          <a:prstGeom prst="rect">
            <a:avLst/>
          </a:prstGeom>
          <a:noFill/>
        </p:spPr>
      </p:pic>
    </p:spTree>
    <p:extLst>
      <p:ext uri="{BB962C8B-B14F-4D97-AF65-F5344CB8AC3E}">
        <p14:creationId xmlns:p14="http://schemas.microsoft.com/office/powerpoint/2010/main" val="37644879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91323" y="2164702"/>
            <a:ext cx="10048008" cy="4105469"/>
          </a:xfrm>
        </p:spPr>
        <p:txBody>
          <a:bodyPr>
            <a:normAutofit lnSpcReduction="10000"/>
          </a:bodyPr>
          <a:lstStyle/>
          <a:p>
            <a:pPr>
              <a:buNone/>
            </a:pPr>
            <a:r>
              <a:rPr lang="ro-RO" dirty="0" smtClean="0">
                <a:latin typeface="Arial" panose="020B0604020202020204" pitchFamily="34" charset="0"/>
                <a:cs typeface="Arial" panose="020B0604020202020204" pitchFamily="34" charset="0"/>
              </a:rPr>
              <a:t>Sarcinile asistenței specializate:</a:t>
            </a:r>
          </a:p>
          <a:p>
            <a:r>
              <a:rPr lang="ro-RO" dirty="0" smtClean="0">
                <a:latin typeface="Arial" panose="020B0604020202020204" pitchFamily="34" charset="0"/>
                <a:cs typeface="Arial" panose="020B0604020202020204" pitchFamily="34" charset="0"/>
              </a:rPr>
              <a:t>Expertizarea listei de echipamente și utilaje de conservare a solului, cum ar fi No-till și Strip-till pe perioada de implementare a programului de granturi post-investiționale destinat MDT</a:t>
            </a:r>
          </a:p>
          <a:p>
            <a:pPr lvl="0"/>
            <a:r>
              <a:rPr lang="ro-RO" dirty="0" smtClean="0">
                <a:latin typeface="Arial" panose="020B0604020202020204" pitchFamily="34" charset="0"/>
                <a:cs typeface="Arial" panose="020B0604020202020204" pitchFamily="34" charset="0"/>
              </a:rPr>
              <a:t>Prestarea de servicii de consultanță pentru producătorii individuali, potențialii solicitanți de granturi MDT în cadrul MAC-P, care intenționează să achiziționeze echipamente pentru aplicarea tehnologiilor de conservare a solului;</a:t>
            </a:r>
            <a:endParaRPr lang="ru-RU" dirty="0" smtClean="0">
              <a:latin typeface="Arial" panose="020B0604020202020204" pitchFamily="34" charset="0"/>
              <a:cs typeface="Arial" panose="020B0604020202020204" pitchFamily="34" charset="0"/>
            </a:endParaRPr>
          </a:p>
          <a:p>
            <a:pPr lvl="0"/>
            <a:r>
              <a:rPr lang="ro-RO" dirty="0" smtClean="0">
                <a:latin typeface="Arial" panose="020B0604020202020204" pitchFamily="34" charset="0"/>
                <a:cs typeface="Arial" panose="020B0604020202020204" pitchFamily="34" charset="0"/>
              </a:rPr>
              <a:t>Verificarea și evaluarea investițiilor efectuate conform cererii de solicitare în vederea facilitării procesului de evaluare și aprobare de către Comisia de Evaluare și Selecție (CES).</a:t>
            </a:r>
            <a:endParaRPr lang="ru-RU" dirty="0" smtClean="0">
              <a:latin typeface="Arial" panose="020B0604020202020204" pitchFamily="34" charset="0"/>
              <a:cs typeface="Arial" panose="020B0604020202020204" pitchFamily="34" charset="0"/>
            </a:endParaRPr>
          </a:p>
          <a:p>
            <a:endParaRPr lang="ro-RO" dirty="0" smtClean="0">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852300"/>
            <a:ext cx="9366325" cy="1143000"/>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Asistență specializată pentru aplicarea </a:t>
            </a:r>
            <a:r>
              <a:rPr lang="ro-RO" sz="3200" b="1" dirty="0" smtClean="0">
                <a:solidFill>
                  <a:srgbClr val="339933"/>
                </a:solidFill>
                <a:latin typeface="Arial" panose="020B0604020202020204" pitchFamily="34" charset="0"/>
                <a:cs typeface="Arial" panose="020B0604020202020204" pitchFamily="34" charset="0"/>
              </a:rPr>
              <a:t>tehnologiilor MDT</a:t>
            </a:r>
            <a:endParaRPr lang="ru-RU" sz="3200" b="1"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38335" y="2052736"/>
            <a:ext cx="10207689" cy="4142792"/>
          </a:xfrm>
        </p:spPr>
        <p:txBody>
          <a:bodyPr>
            <a:normAutofit fontScale="92500" lnSpcReduction="20000"/>
          </a:bodyPr>
          <a:lstStyle/>
          <a:p>
            <a:pPr>
              <a:buNone/>
            </a:pPr>
            <a:r>
              <a:rPr lang="ro-RO" dirty="0" smtClean="0">
                <a:latin typeface="Arial" panose="020B0604020202020204" pitchFamily="34" charset="0"/>
                <a:cs typeface="Arial" panose="020B0604020202020204" pitchFamily="34" charset="0"/>
              </a:rPr>
              <a:t>Sarcinile asistenței specializate:</a:t>
            </a:r>
          </a:p>
          <a:p>
            <a:r>
              <a:rPr lang="ro-RO" dirty="0" smtClean="0">
                <a:latin typeface="Arial" panose="020B0604020202020204" pitchFamily="34" charset="0"/>
                <a:cs typeface="Arial" panose="020B0604020202020204" pitchFamily="34" charset="0"/>
              </a:rPr>
              <a:t>Efectuarea deplasărilor în teren la producătorii agricoli, potențialii beneficiari de granturi, pentru a oferi suport tehnic pentru identificarea și punerea în aplicare a practicilor MDT și formularea recomandărilor;</a:t>
            </a:r>
          </a:p>
          <a:p>
            <a:pPr lvl="0"/>
            <a:r>
              <a:rPr lang="ro-RO" dirty="0" smtClean="0">
                <a:latin typeface="Arial" panose="020B0604020202020204" pitchFamily="34" charset="0"/>
                <a:cs typeface="Arial" panose="020B0604020202020204" pitchFamily="34" charset="0"/>
              </a:rPr>
              <a:t>Efectuarea deplasărilor în teren la producătorii agricoli care au implementat practicile MDT. Completarea și semnarea procesului-verbal privind aplicarea practicii MDT (Anexa 4);</a:t>
            </a:r>
            <a:endParaRPr lang="ru-RU" dirty="0" smtClean="0">
              <a:latin typeface="Arial" panose="020B0604020202020204" pitchFamily="34" charset="0"/>
              <a:cs typeface="Arial" panose="020B0604020202020204" pitchFamily="34" charset="0"/>
            </a:endParaRPr>
          </a:p>
          <a:p>
            <a:pPr lvl="0"/>
            <a:r>
              <a:rPr lang="ro-RO" dirty="0" smtClean="0">
                <a:latin typeface="Arial" panose="020B0604020202020204" pitchFamily="34" charset="0"/>
                <a:cs typeface="Arial" panose="020B0604020202020204" pitchFamily="34" charset="0"/>
              </a:rPr>
              <a:t>Sprijin pentru elaborarea și determinarea costurilor confirmate prin documente justificative (facturi, ordine de plată, etc.). </a:t>
            </a:r>
            <a:endParaRPr lang="ru-RU" dirty="0" smtClean="0">
              <a:latin typeface="Arial" panose="020B0604020202020204" pitchFamily="34" charset="0"/>
              <a:cs typeface="Arial" panose="020B0604020202020204" pitchFamily="34" charset="0"/>
            </a:endParaRPr>
          </a:p>
          <a:p>
            <a:pPr lvl="0"/>
            <a:r>
              <a:rPr lang="ro-RO" dirty="0" smtClean="0">
                <a:latin typeface="Arial" panose="020B0604020202020204" pitchFamily="34" charset="0"/>
                <a:cs typeface="Arial" panose="020B0604020202020204" pitchFamily="34" charset="0"/>
              </a:rPr>
              <a:t>Verificarea investiției efectuate și costurile eligibile prin completarea Fișei de evaluare a investiției. Fișa de evaluare a Investiției (Anexa 6) va fi completată și semnată de către solicitant și, după verificare, de către consultant. Această fișă va servi drept temei pentru determinarea cotei de grant solicitată. </a:t>
            </a:r>
            <a:endParaRPr lang="ru-RU" dirty="0" smtClean="0">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864826"/>
            <a:ext cx="9366325" cy="1006409"/>
          </a:xfrm>
        </p:spPr>
        <p:txBody>
          <a:bodyPr>
            <a:noAutofit/>
          </a:bodyPr>
          <a:lstStyle/>
          <a:p>
            <a:r>
              <a:rPr lang="ro-RO" sz="3200" dirty="0" smtClean="0">
                <a:solidFill>
                  <a:srgbClr val="339933"/>
                </a:solidFill>
                <a:latin typeface="Arial" panose="020B0604020202020204" pitchFamily="34" charset="0"/>
                <a:cs typeface="Arial" panose="020B0604020202020204" pitchFamily="34" charset="0"/>
              </a:rPr>
              <a:t>Asistență specializată pentru aplicarea </a:t>
            </a:r>
            <a:r>
              <a:rPr lang="ro-RO" sz="3200" b="1" dirty="0" smtClean="0">
                <a:solidFill>
                  <a:srgbClr val="339933"/>
                </a:solidFill>
                <a:latin typeface="Arial" panose="020B0604020202020204" pitchFamily="34" charset="0"/>
                <a:cs typeface="Arial" panose="020B0604020202020204" pitchFamily="34" charset="0"/>
              </a:rPr>
              <a:t>practicilor și măsurilor de MDT</a:t>
            </a:r>
            <a:endParaRPr lang="ru-RU" sz="3200" b="1"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o-RO" dirty="0" smtClean="0">
                <a:latin typeface="Arial" panose="020B0604020202020204" pitchFamily="34" charset="0"/>
                <a:cs typeface="Arial" panose="020B0604020202020204" pitchFamily="34" charset="0"/>
              </a:rPr>
              <a:t>Include</a:t>
            </a:r>
          </a:p>
          <a:p>
            <a:pPr marL="68580" indent="0">
              <a:buNone/>
            </a:pPr>
            <a:r>
              <a:rPr lang="ro-RO" dirty="0" smtClean="0">
                <a:latin typeface="Arial" panose="020B0604020202020204" pitchFamily="34" charset="0"/>
                <a:cs typeface="Arial" panose="020B0604020202020204" pitchFamily="34" charset="0"/>
              </a:rPr>
              <a:t>Dezvoltarea care urmărește satisfacerea nevoilor prezentului, fără a compromite capabilitatea viitoarelor generații de a-și asigura propriile nevoi.</a:t>
            </a:r>
          </a:p>
          <a:p>
            <a:r>
              <a:rPr lang="ro-RO" dirty="0" smtClean="0">
                <a:latin typeface="Arial" panose="020B0604020202020204" pitchFamily="34" charset="0"/>
                <a:cs typeface="Arial" panose="020B0604020202020204" pitchFamily="34" charset="0"/>
              </a:rPr>
              <a:t>Caută soluții</a:t>
            </a:r>
          </a:p>
          <a:p>
            <a:pPr marL="68580" indent="0">
              <a:buNone/>
            </a:pPr>
            <a:r>
              <a:rPr lang="ro-RO" dirty="0" smtClean="0">
                <a:latin typeface="Arial" panose="020B0604020202020204" pitchFamily="34" charset="0"/>
                <a:cs typeface="Arial" panose="020B0604020202020204" pitchFamily="34" charset="0"/>
              </a:rPr>
              <a:t>Teoretice cu aplicabilitate practică în activitatea antropogenă în corelație cu mediul înconjurător, mediul economic și mediul social.</a:t>
            </a:r>
            <a:endParaRPr lang="ru-R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1027664"/>
            <a:ext cx="9366325" cy="813662"/>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Conceptul de dezvoltare durabilă</a:t>
            </a:r>
            <a:endParaRPr lang="ru-RU" sz="3200"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3450627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998620" y="336061"/>
            <a:ext cx="9216191" cy="709864"/>
          </a:xfrm>
        </p:spPr>
        <p:txBody>
          <a:bodyPr>
            <a:normAutofit/>
          </a:bodyPr>
          <a:lstStyle/>
          <a:p>
            <a:pPr algn="l" eaLnBrk="1" hangingPunct="1"/>
            <a:r>
              <a:rPr lang="en-US" sz="3200" b="1" dirty="0" smtClean="0">
                <a:solidFill>
                  <a:srgbClr val="339933"/>
                </a:solidFill>
                <a:latin typeface="Arial" panose="020B0604020202020204" pitchFamily="34" charset="0"/>
                <a:cs typeface="Arial" panose="020B0604020202020204" pitchFamily="34" charset="0"/>
              </a:rPr>
              <a:t> </a:t>
            </a:r>
            <a:r>
              <a:rPr lang="ro-RO" sz="3200" dirty="0" smtClean="0">
                <a:solidFill>
                  <a:srgbClr val="339933"/>
                </a:solidFill>
                <a:latin typeface="Arial" panose="020B0604020202020204" pitchFamily="34" charset="0"/>
                <a:cs typeface="Arial" panose="020B0604020202020204" pitchFamily="34" charset="0"/>
              </a:rPr>
              <a:t>Dosarul de aplicare:</a:t>
            </a:r>
            <a:endParaRPr lang="ru-RU" sz="3200" dirty="0" smtClean="0">
              <a:solidFill>
                <a:srgbClr val="339933"/>
              </a:solidFill>
              <a:latin typeface="Arial" panose="020B0604020202020204" pitchFamily="34" charset="0"/>
              <a:cs typeface="Arial" panose="020B0604020202020204" pitchFamily="34" charset="0"/>
            </a:endParaRPr>
          </a:p>
        </p:txBody>
      </p:sp>
      <p:sp>
        <p:nvSpPr>
          <p:cNvPr id="12291" name="Content Placeholder 2"/>
          <p:cNvSpPr>
            <a:spLocks noGrp="1"/>
          </p:cNvSpPr>
          <p:nvPr>
            <p:ph idx="1"/>
          </p:nvPr>
        </p:nvSpPr>
        <p:spPr>
          <a:xfrm>
            <a:off x="864296" y="1381986"/>
            <a:ext cx="10459233" cy="4943657"/>
          </a:xfrm>
        </p:spPr>
        <p:txBody>
          <a:bodyPr>
            <a:noAutofit/>
          </a:bodyPr>
          <a:lstStyle/>
          <a:p>
            <a:pPr lvl="0"/>
            <a:r>
              <a:rPr lang="ro-RO" sz="1400" dirty="0">
                <a:latin typeface="Arial" panose="020B0604020202020204" pitchFamily="34" charset="0"/>
                <a:cs typeface="Arial" panose="020B0604020202020204" pitchFamily="34" charset="0"/>
              </a:rPr>
              <a:t>Cererea-tip de solicitare a grantului post-investițional conform obiectivelor stipulate în cadrul componentei III “Sporirea productivității solurilor printr-un management durabil al terenurilor” (Anexa 1);</a:t>
            </a:r>
            <a:endParaRPr lang="ru-RU" sz="1400" dirty="0">
              <a:latin typeface="Arial" panose="020B0604020202020204" pitchFamily="34" charset="0"/>
              <a:cs typeface="Arial" panose="020B0604020202020204" pitchFamily="34" charset="0"/>
            </a:endParaRPr>
          </a:p>
          <a:p>
            <a:pPr lvl="0"/>
            <a:r>
              <a:rPr lang="it-IT" sz="1400" dirty="0">
                <a:latin typeface="Arial" panose="020B0604020202020204" pitchFamily="34" charset="0"/>
                <a:cs typeface="Arial" panose="020B0604020202020204" pitchFamily="34" charset="0"/>
              </a:rPr>
              <a:t>Copia certificatului de înregistrare a întreprinderii;</a:t>
            </a:r>
            <a:endParaRPr lang="ru-RU" sz="1400" dirty="0">
              <a:latin typeface="Arial" panose="020B0604020202020204" pitchFamily="34" charset="0"/>
              <a:cs typeface="Arial" panose="020B0604020202020204" pitchFamily="34" charset="0"/>
            </a:endParaRPr>
          </a:p>
          <a:p>
            <a:pPr lvl="0"/>
            <a:r>
              <a:rPr lang="ro-RO" sz="1400" dirty="0">
                <a:latin typeface="Arial" panose="020B0604020202020204" pitchFamily="34" charset="0"/>
                <a:cs typeface="Arial" panose="020B0604020202020204" pitchFamily="34" charset="0"/>
              </a:rPr>
              <a:t>Copia extrasului din Registrul de stat al persoanelor juridice;</a:t>
            </a:r>
            <a:endParaRPr lang="ru-RU" sz="1400" dirty="0">
              <a:latin typeface="Arial" panose="020B0604020202020204" pitchFamily="34" charset="0"/>
              <a:cs typeface="Arial" panose="020B0604020202020204" pitchFamily="34" charset="0"/>
            </a:endParaRPr>
          </a:p>
          <a:p>
            <a:pPr lvl="0"/>
            <a:r>
              <a:rPr lang="it-IT" sz="1400" dirty="0">
                <a:latin typeface="Arial" panose="020B0604020202020204" pitchFamily="34" charset="0"/>
                <a:cs typeface="Arial" panose="020B0604020202020204" pitchFamily="34" charset="0"/>
              </a:rPr>
              <a:t>Declarația de constituire a Gospodăriei Țărănești;</a:t>
            </a:r>
            <a:endParaRPr lang="ru-RU" sz="1400" dirty="0">
              <a:latin typeface="Arial" panose="020B0604020202020204" pitchFamily="34" charset="0"/>
              <a:cs typeface="Arial" panose="020B0604020202020204" pitchFamily="34" charset="0"/>
            </a:endParaRPr>
          </a:p>
          <a:p>
            <a:pPr lvl="0"/>
            <a:r>
              <a:rPr lang="it-IT" sz="1400" dirty="0">
                <a:latin typeface="Arial" panose="020B0604020202020204" pitchFamily="34" charset="0"/>
                <a:cs typeface="Arial" panose="020B0604020202020204" pitchFamily="34" charset="0"/>
              </a:rPr>
              <a:t>Fișa de înregistrare a Gospodăriei Țărănești</a:t>
            </a:r>
            <a:r>
              <a:rPr lang="it-IT" sz="1400" dirty="0" smtClean="0">
                <a:latin typeface="Arial" panose="020B0604020202020204" pitchFamily="34" charset="0"/>
                <a:cs typeface="Arial" panose="020B0604020202020204" pitchFamily="34" charset="0"/>
              </a:rPr>
              <a:t>;</a:t>
            </a:r>
          </a:p>
          <a:p>
            <a:pPr lvl="0"/>
            <a:r>
              <a:rPr lang="it-IT" sz="1400" dirty="0">
                <a:latin typeface="Arial" panose="020B0604020202020204" pitchFamily="34" charset="0"/>
                <a:cs typeface="Arial" panose="020B0604020202020204" pitchFamily="34" charset="0"/>
              </a:rPr>
              <a:t>Extras de la OCT  pentru terenurile agricole proprii;</a:t>
            </a:r>
            <a:endParaRPr lang="ru-RU" sz="1400" dirty="0">
              <a:latin typeface="Arial" panose="020B0604020202020204" pitchFamily="34" charset="0"/>
              <a:cs typeface="Arial" panose="020B0604020202020204" pitchFamily="34" charset="0"/>
            </a:endParaRPr>
          </a:p>
          <a:p>
            <a:pPr lvl="0"/>
            <a:r>
              <a:rPr lang="ro-RO" sz="1400" dirty="0">
                <a:latin typeface="Arial" panose="020B0604020202020204" pitchFamily="34" charset="0"/>
                <a:cs typeface="Arial" panose="020B0604020202020204" pitchFamily="34" charset="0"/>
              </a:rPr>
              <a:t>Certificat de la primărie ce confirmă suprafața terenurilor agricole arendate cu indicarea obligatorie a numerelor cadastrale, numărul și data înregistrării contractului;</a:t>
            </a:r>
            <a:endParaRPr lang="ru-RU" sz="1400" dirty="0">
              <a:latin typeface="Arial" panose="020B0604020202020204" pitchFamily="34" charset="0"/>
              <a:cs typeface="Arial" panose="020B0604020202020204" pitchFamily="34" charset="0"/>
            </a:endParaRPr>
          </a:p>
          <a:p>
            <a:pPr lvl="0"/>
            <a:r>
              <a:rPr lang="ro-RO" sz="1400" dirty="0">
                <a:latin typeface="Arial" panose="020B0604020202020204" pitchFamily="34" charset="0"/>
                <a:cs typeface="Arial" panose="020B0604020202020204" pitchFamily="34" charset="0"/>
              </a:rPr>
              <a:t>Declaraţia pe propria răspundere privind veridicitatea datelor și a documentelor prezentate, inclusiv angajamentul de a nu înstrăina sub nici o formă investiţia supusă grantului post-investițional conform perioadelor de timp specificate în prezentul manual, de 3 ani consecutivi, dar şi angajamentul de a respecta cerinţele şi standardele de mediu la implementarea proiectului (Anexa 2); </a:t>
            </a:r>
            <a:endParaRPr lang="ru-RU" sz="1400" dirty="0">
              <a:latin typeface="Arial" panose="020B0604020202020204" pitchFamily="34" charset="0"/>
              <a:cs typeface="Arial" panose="020B0604020202020204" pitchFamily="34" charset="0"/>
            </a:endParaRPr>
          </a:p>
          <a:p>
            <a:pPr lvl="0"/>
            <a:r>
              <a:rPr lang="ro-RO" sz="1400" dirty="0">
                <a:latin typeface="Arial" panose="020B0604020202020204" pitchFamily="34" charset="0"/>
                <a:cs typeface="Arial" panose="020B0604020202020204" pitchFamily="34" charset="0"/>
              </a:rPr>
              <a:t>Copia raportului financiar pe anul precedent celui de gestiune; </a:t>
            </a:r>
            <a:endParaRPr lang="ru-RU" sz="1400" dirty="0">
              <a:latin typeface="Arial" panose="020B0604020202020204" pitchFamily="34" charset="0"/>
              <a:cs typeface="Arial" panose="020B0604020202020204" pitchFamily="34" charset="0"/>
            </a:endParaRPr>
          </a:p>
          <a:p>
            <a:pPr lvl="0"/>
            <a:r>
              <a:rPr lang="ro-RO" sz="1400" dirty="0">
                <a:latin typeface="Arial" panose="020B0604020202020204" pitchFamily="34" charset="0"/>
                <a:cs typeface="Arial" panose="020B0604020202020204" pitchFamily="34" charset="0"/>
              </a:rPr>
              <a:t>Copia declaraţiei pe venit pentru gospodăriile ţărăneşti;</a:t>
            </a:r>
            <a:endParaRPr lang="ru-RU" sz="1400" dirty="0">
              <a:latin typeface="Arial" panose="020B0604020202020204" pitchFamily="34" charset="0"/>
              <a:cs typeface="Arial" panose="020B0604020202020204" pitchFamily="34" charset="0"/>
            </a:endParaRPr>
          </a:p>
          <a:p>
            <a:pPr lvl="0"/>
            <a:r>
              <a:rPr lang="ro-RO" sz="1400" dirty="0">
                <a:latin typeface="Arial" panose="020B0604020202020204" pitchFamily="34" charset="0"/>
                <a:cs typeface="Arial" panose="020B0604020202020204" pitchFamily="34" charset="0"/>
              </a:rPr>
              <a:t>Certificatul eliberat de banca comercială, în care va fi indicat numărul contului în lei moldovenești;</a:t>
            </a:r>
            <a:endParaRPr lang="ru-RU" sz="1400" dirty="0">
              <a:latin typeface="Arial" panose="020B0604020202020204" pitchFamily="34" charset="0"/>
              <a:cs typeface="Arial" panose="020B0604020202020204" pitchFamily="34" charset="0"/>
            </a:endParaRPr>
          </a:p>
          <a:p>
            <a:pPr lvl="0"/>
            <a:r>
              <a:rPr lang="ro-RO" sz="1400" dirty="0">
                <a:latin typeface="Arial" panose="020B0604020202020204" pitchFamily="34" charset="0"/>
                <a:cs typeface="Arial" panose="020B0604020202020204" pitchFamily="34" charset="0"/>
              </a:rPr>
              <a:t>Certificatul privind lipsa sau existenţa restanţelor faţă de bugetul public naţional sau local, eliberat de inspectoratele fiscale teritoriale, sau după caz, copia acordului de reeşalonare a datoriilor, încheiat în modul stabilit; </a:t>
            </a:r>
            <a:endParaRPr lang="ru-RU" sz="1400" dirty="0">
              <a:latin typeface="Arial" panose="020B0604020202020204" pitchFamily="34" charset="0"/>
              <a:cs typeface="Arial" panose="020B0604020202020204" pitchFamily="34" charset="0"/>
            </a:endParaRPr>
          </a:p>
          <a:p>
            <a:pPr lvl="0"/>
            <a:r>
              <a:rPr lang="ro-RO" sz="1400" dirty="0">
                <a:latin typeface="Arial" panose="020B0604020202020204" pitchFamily="34" charset="0"/>
                <a:cs typeface="Arial" panose="020B0604020202020204" pitchFamily="34" charset="0"/>
              </a:rPr>
              <a:t>Formularele de evaluare de mediu conform categoriei şi specificului sub-proiectului</a:t>
            </a:r>
            <a:r>
              <a:rPr lang="ro-RO" sz="1400" b="1" dirty="0">
                <a:latin typeface="Arial" panose="020B0604020202020204" pitchFamily="34" charset="0"/>
                <a:cs typeface="Arial" panose="020B0604020202020204" pitchFamily="34" charset="0"/>
              </a:rPr>
              <a:t>; </a:t>
            </a:r>
            <a:r>
              <a:rPr lang="ro-RO" sz="1400" dirty="0">
                <a:latin typeface="Arial" panose="020B0604020202020204" pitchFamily="34" charset="0"/>
                <a:cs typeface="Arial" panose="020B0604020202020204" pitchFamily="34" charset="0"/>
              </a:rPr>
              <a:t>(Anexa 3).</a:t>
            </a:r>
            <a:endParaRPr lang="ru-RU" sz="1400" dirty="0">
              <a:latin typeface="Arial" panose="020B0604020202020204" pitchFamily="34" charset="0"/>
              <a:cs typeface="Arial" panose="020B0604020202020204" pitchFamily="34" charset="0"/>
            </a:endParaRPr>
          </a:p>
          <a:p>
            <a:pPr marL="68580" lvl="0" indent="0">
              <a:buNone/>
            </a:pPr>
            <a:endParaRPr lang="ru-RU" sz="1400" dirty="0">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998620" y="661737"/>
            <a:ext cx="9216191" cy="709864"/>
          </a:xfrm>
        </p:spPr>
        <p:txBody>
          <a:bodyPr>
            <a:normAutofit/>
          </a:bodyPr>
          <a:lstStyle/>
          <a:p>
            <a:pPr algn="l" eaLnBrk="1" hangingPunct="1"/>
            <a:r>
              <a:rPr lang="en-US" sz="3200" b="1" dirty="0" smtClean="0">
                <a:solidFill>
                  <a:srgbClr val="339933"/>
                </a:solidFill>
                <a:latin typeface="Arial" panose="020B0604020202020204" pitchFamily="34" charset="0"/>
                <a:cs typeface="Arial" panose="020B0604020202020204" pitchFamily="34" charset="0"/>
              </a:rPr>
              <a:t> </a:t>
            </a:r>
            <a:r>
              <a:rPr lang="ro-RO" sz="3200" dirty="0" smtClean="0">
                <a:solidFill>
                  <a:srgbClr val="339933"/>
                </a:solidFill>
                <a:latin typeface="Arial" panose="020B0604020202020204" pitchFamily="34" charset="0"/>
                <a:cs typeface="Arial" panose="020B0604020202020204" pitchFamily="34" charset="0"/>
              </a:rPr>
              <a:t>Dosarul de aplicare:</a:t>
            </a:r>
            <a:endParaRPr lang="ru-RU" sz="3200" dirty="0" smtClean="0">
              <a:solidFill>
                <a:srgbClr val="339933"/>
              </a:solidFill>
              <a:latin typeface="Arial" panose="020B0604020202020204" pitchFamily="34" charset="0"/>
              <a:cs typeface="Arial" panose="020B0604020202020204" pitchFamily="34" charset="0"/>
            </a:endParaRPr>
          </a:p>
        </p:txBody>
      </p:sp>
      <p:sp>
        <p:nvSpPr>
          <p:cNvPr id="12291" name="Content Placeholder 2"/>
          <p:cNvSpPr>
            <a:spLocks noGrp="1"/>
          </p:cNvSpPr>
          <p:nvPr>
            <p:ph idx="1"/>
          </p:nvPr>
        </p:nvSpPr>
        <p:spPr>
          <a:xfrm>
            <a:off x="1503946" y="1691013"/>
            <a:ext cx="9804755" cy="4504513"/>
          </a:xfrm>
        </p:spPr>
        <p:txBody>
          <a:bodyPr>
            <a:normAutofit/>
          </a:bodyPr>
          <a:lstStyle/>
          <a:p>
            <a:pPr lvl="0">
              <a:buNone/>
            </a:pPr>
            <a:r>
              <a:rPr lang="ro-RO" sz="2000" b="1" dirty="0" smtClean="0">
                <a:latin typeface="Arial" panose="020B0604020202020204" pitchFamily="34" charset="0"/>
                <a:cs typeface="Arial" panose="020B0604020202020204" pitchFamily="34" charset="0"/>
              </a:rPr>
              <a:t>Documente justificative pentru tehnica agricolă No-till și Strip-till</a:t>
            </a:r>
          </a:p>
          <a:p>
            <a:pPr lvl="0"/>
            <a:r>
              <a:rPr lang="ro-RO" sz="2000" dirty="0" smtClean="0">
                <a:latin typeface="Arial" panose="020B0604020202020204" pitchFamily="34" charset="0"/>
                <a:cs typeface="Arial" panose="020B0604020202020204" pitchFamily="34" charset="0"/>
              </a:rPr>
              <a:t>Copia facturilor fiscale și de expediție</a:t>
            </a:r>
          </a:p>
          <a:p>
            <a:pPr lvl="0"/>
            <a:r>
              <a:rPr lang="ro-RO" sz="2000" dirty="0" smtClean="0">
                <a:latin typeface="Arial" panose="020B0604020202020204" pitchFamily="34" charset="0"/>
                <a:cs typeface="Arial" panose="020B0604020202020204" pitchFamily="34" charset="0"/>
              </a:rPr>
              <a:t>Copia declaraţiilor vamale de import şi a invoice-urilor (facturi fiscale externe)</a:t>
            </a:r>
          </a:p>
          <a:p>
            <a:pPr lvl="0"/>
            <a:r>
              <a:rPr lang="ro-RO" sz="2000" dirty="0" smtClean="0">
                <a:latin typeface="Arial" panose="020B0604020202020204" pitchFamily="34" charset="0"/>
                <a:cs typeface="Arial" panose="020B0604020202020204" pitchFamily="34" charset="0"/>
              </a:rPr>
              <a:t>Pentru tehnica, utilajul agricol destinat practicilor de conservare a terenurilor – copia facturilor fiscale, de expediţie, a declaraţiilor vamale de import şi a invoice-urilor (facturi fiscale externe;</a:t>
            </a:r>
            <a:endParaRPr lang="ru-RU" sz="2000" dirty="0" smtClean="0">
              <a:latin typeface="Arial" panose="020B0604020202020204" pitchFamily="34" charset="0"/>
              <a:cs typeface="Arial" panose="020B0604020202020204" pitchFamily="34" charset="0"/>
            </a:endParaRPr>
          </a:p>
          <a:p>
            <a:pPr lvl="0"/>
            <a:r>
              <a:rPr lang="ro-RO" sz="2000" dirty="0" smtClean="0">
                <a:latin typeface="Arial" panose="020B0604020202020204" pitchFamily="34" charset="0"/>
                <a:cs typeface="Arial" panose="020B0604020202020204" pitchFamily="34" charset="0"/>
              </a:rPr>
              <a:t>Copia certificatului de înmatriculare sau cel provizoriu al tehnicii agricole şi/sau a maşinilor agricole şi echipamente sau </a:t>
            </a:r>
            <a:r>
              <a:rPr lang="ro-RO" sz="2000" u="sng" dirty="0" smtClean="0">
                <a:latin typeface="Arial" panose="020B0604020202020204" pitchFamily="34" charset="0"/>
                <a:cs typeface="Arial" panose="020B0604020202020204" pitchFamily="34" charset="0"/>
              </a:rPr>
              <a:t>pașaportul tehnic</a:t>
            </a:r>
            <a:r>
              <a:rPr lang="ro-RO" sz="2000" dirty="0" smtClean="0">
                <a:latin typeface="Arial" panose="020B0604020202020204" pitchFamily="34" charset="0"/>
                <a:cs typeface="Arial" panose="020B0604020202020204" pitchFamily="34" charset="0"/>
              </a:rPr>
              <a:t> pentru utilajele achiziționate, care nu sunt supuse înmatriculării, inclusiv pentru utilajul condiționat (Tehnologii No-till);</a:t>
            </a:r>
          </a:p>
          <a:p>
            <a:pPr lvl="0"/>
            <a:r>
              <a:rPr lang="ro-RO" sz="2000" dirty="0" smtClean="0">
                <a:latin typeface="Arial" panose="020B0604020202020204" pitchFamily="34" charset="0"/>
                <a:cs typeface="Arial" panose="020B0604020202020204" pitchFamily="34" charset="0"/>
              </a:rPr>
              <a:t>Copia ordinului de plată privind achitarea (integrală a tehnicii) costului tehnicii, utilajului, echipamentului şi instalaţiilor specificate  în manual.</a:t>
            </a:r>
          </a:p>
          <a:p>
            <a:pPr lvl="0"/>
            <a:endParaRPr lang="ru-RU" sz="2000" dirty="0" smtClean="0">
              <a:latin typeface="Arial" panose="020B0604020202020204" pitchFamily="34" charset="0"/>
              <a:cs typeface="Arial" panose="020B0604020202020204" pitchFamily="34" charset="0"/>
            </a:endParaRPr>
          </a:p>
          <a:p>
            <a:pPr lvl="1">
              <a:lnSpc>
                <a:spcPct val="80000"/>
              </a:lnSpc>
              <a:spcBef>
                <a:spcPts val="600"/>
              </a:spcBef>
              <a:spcAft>
                <a:spcPts val="600"/>
              </a:spcAft>
            </a:pPr>
            <a:endParaRPr lang="ru-RU" sz="2200" dirty="0" smtClean="0">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998620" y="661737"/>
            <a:ext cx="9216191" cy="709864"/>
          </a:xfrm>
        </p:spPr>
        <p:txBody>
          <a:bodyPr>
            <a:normAutofit/>
          </a:bodyPr>
          <a:lstStyle/>
          <a:p>
            <a:pPr algn="l" eaLnBrk="1" hangingPunct="1"/>
            <a:r>
              <a:rPr lang="en-US" sz="3200" b="1" dirty="0" smtClean="0">
                <a:solidFill>
                  <a:srgbClr val="339933"/>
                </a:solidFill>
                <a:latin typeface="Arial" panose="020B0604020202020204" pitchFamily="34" charset="0"/>
                <a:cs typeface="Arial" panose="020B0604020202020204" pitchFamily="34" charset="0"/>
              </a:rPr>
              <a:t> </a:t>
            </a:r>
            <a:r>
              <a:rPr lang="ro-RO" sz="3200" dirty="0" smtClean="0">
                <a:solidFill>
                  <a:srgbClr val="339933"/>
                </a:solidFill>
                <a:latin typeface="Arial" panose="020B0604020202020204" pitchFamily="34" charset="0"/>
                <a:cs typeface="Arial" panose="020B0604020202020204" pitchFamily="34" charset="0"/>
              </a:rPr>
              <a:t>Dosarul de aplicare:</a:t>
            </a:r>
            <a:endParaRPr lang="ru-RU" sz="3200" dirty="0" smtClean="0">
              <a:solidFill>
                <a:srgbClr val="339933"/>
              </a:solidFill>
              <a:latin typeface="Arial" panose="020B0604020202020204" pitchFamily="34" charset="0"/>
              <a:cs typeface="Arial" panose="020B0604020202020204" pitchFamily="34" charset="0"/>
            </a:endParaRPr>
          </a:p>
        </p:txBody>
      </p:sp>
      <p:sp>
        <p:nvSpPr>
          <p:cNvPr id="12291" name="Content Placeholder 2"/>
          <p:cNvSpPr>
            <a:spLocks noGrp="1"/>
          </p:cNvSpPr>
          <p:nvPr>
            <p:ph idx="1"/>
          </p:nvPr>
        </p:nvSpPr>
        <p:spPr>
          <a:xfrm>
            <a:off x="1503947" y="1600202"/>
            <a:ext cx="9674126" cy="4502018"/>
          </a:xfrm>
        </p:spPr>
        <p:txBody>
          <a:bodyPr>
            <a:normAutofit/>
          </a:bodyPr>
          <a:lstStyle/>
          <a:p>
            <a:pPr lvl="0">
              <a:buNone/>
            </a:pPr>
            <a:r>
              <a:rPr lang="ro-RO" sz="2000" b="1" dirty="0" smtClean="0">
                <a:latin typeface="Arial" panose="020B0604020202020204" pitchFamily="34" charset="0"/>
                <a:cs typeface="Arial" panose="020B0604020202020204" pitchFamily="34" charset="0"/>
              </a:rPr>
              <a:t>Documente justificative pentru practici agricole de MDT</a:t>
            </a:r>
          </a:p>
          <a:p>
            <a:pPr lvl="0"/>
            <a:r>
              <a:rPr lang="ro-RO" sz="2000" dirty="0">
                <a:latin typeface="Arial" panose="020B0604020202020204" pitchFamily="34" charset="0"/>
                <a:cs typeface="Arial" panose="020B0604020202020204" pitchFamily="34" charset="0"/>
              </a:rPr>
              <a:t>Proiecte de execuție pentru implementare practicilor de MDT (după caz);</a:t>
            </a:r>
            <a:endParaRPr lang="ru-RU" sz="2000" dirty="0">
              <a:latin typeface="Arial" panose="020B0604020202020204" pitchFamily="34" charset="0"/>
              <a:cs typeface="Arial" panose="020B0604020202020204" pitchFamily="34" charset="0"/>
            </a:endParaRPr>
          </a:p>
          <a:p>
            <a:pPr lvl="0"/>
            <a:r>
              <a:rPr lang="ro-RO" sz="2000" dirty="0">
                <a:latin typeface="Arial" panose="020B0604020202020204" pitchFamily="34" charset="0"/>
                <a:cs typeface="Arial" panose="020B0604020202020204" pitchFamily="34" charset="0"/>
              </a:rPr>
              <a:t>Proces verbal de constatare a practicii MDT implementate, inclusiv poze. Completat cu  ajutorul consultantului în domeniul practicilor MDT; (Anexa  4)</a:t>
            </a:r>
            <a:endParaRPr lang="ru-RU" sz="2000" dirty="0">
              <a:latin typeface="Arial" panose="020B0604020202020204" pitchFamily="34" charset="0"/>
              <a:cs typeface="Arial" panose="020B0604020202020204" pitchFamily="34" charset="0"/>
            </a:endParaRPr>
          </a:p>
          <a:p>
            <a:pPr lvl="0"/>
            <a:r>
              <a:rPr lang="ro-RO" sz="2000" dirty="0">
                <a:latin typeface="Arial" panose="020B0604020202020204" pitchFamily="34" charset="0"/>
                <a:cs typeface="Arial" panose="020B0604020202020204" pitchFamily="34" charset="0"/>
              </a:rPr>
              <a:t>Justificarea normelor si consumurilor operațiilor tehnologice efectuate mecanizat pentru practici agricole de conservare a solurilor. Completat cu ajutorul consultantului în domeniul practicilor MDT; (Anexa 5)</a:t>
            </a:r>
            <a:endParaRPr lang="ru-RU" sz="2000" dirty="0">
              <a:latin typeface="Arial" panose="020B0604020202020204" pitchFamily="34" charset="0"/>
              <a:cs typeface="Arial" panose="020B0604020202020204" pitchFamily="34" charset="0"/>
            </a:endParaRPr>
          </a:p>
          <a:p>
            <a:pPr lvl="0"/>
            <a:r>
              <a:rPr lang="ro-RO" sz="2000" dirty="0">
                <a:latin typeface="Arial" panose="020B0604020202020204" pitchFamily="34" charset="0"/>
                <a:cs typeface="Arial" panose="020B0604020202020204" pitchFamily="34" charset="0"/>
              </a:rPr>
              <a:t>Fișa de evaluare a investiției completată pentru practicile de MDT. Completat cu ajutorul consultantului în domeniul practicilor MDT ; (Anexa 6)</a:t>
            </a:r>
            <a:endParaRPr lang="ru-RU" sz="2000" dirty="0">
              <a:latin typeface="Arial" panose="020B0604020202020204" pitchFamily="34" charset="0"/>
              <a:cs typeface="Arial" panose="020B0604020202020204" pitchFamily="34" charset="0"/>
            </a:endParaRPr>
          </a:p>
          <a:p>
            <a:pPr lvl="0"/>
            <a:r>
              <a:rPr lang="ro-RO" sz="2000" dirty="0">
                <a:latin typeface="Arial" panose="020B0604020202020204" pitchFamily="34" charset="0"/>
                <a:cs typeface="Arial" panose="020B0604020202020204" pitchFamily="34" charset="0"/>
              </a:rPr>
              <a:t>Copiile ordinelor de plată;</a:t>
            </a:r>
            <a:endParaRPr lang="ru-RU" sz="2000" dirty="0">
              <a:latin typeface="Arial" panose="020B0604020202020204" pitchFamily="34" charset="0"/>
              <a:cs typeface="Arial" panose="020B0604020202020204" pitchFamily="34" charset="0"/>
            </a:endParaRPr>
          </a:p>
          <a:p>
            <a:pPr lvl="0"/>
            <a:r>
              <a:rPr lang="ro-RO" sz="2000" dirty="0">
                <a:latin typeface="Arial" panose="020B0604020202020204" pitchFamily="34" charset="0"/>
                <a:cs typeface="Arial" panose="020B0604020202020204" pitchFamily="34" charset="0"/>
              </a:rPr>
              <a:t>Copiile facturilor fiscale/de expediţie;</a:t>
            </a:r>
            <a:endParaRPr lang="ru-RU" sz="2000" dirty="0">
              <a:latin typeface="Arial" panose="020B0604020202020204" pitchFamily="34" charset="0"/>
              <a:cs typeface="Arial" panose="020B0604020202020204" pitchFamily="34" charset="0"/>
            </a:endParaRPr>
          </a:p>
          <a:p>
            <a:pPr lvl="0"/>
            <a:r>
              <a:rPr lang="ro-RO" sz="2000" dirty="0">
                <a:latin typeface="Arial" panose="020B0604020202020204" pitchFamily="34" charset="0"/>
                <a:cs typeface="Arial" panose="020B0604020202020204" pitchFamily="34" charset="0"/>
              </a:rPr>
              <a:t>Copiile declaraţiilor vamale şi a invoice-urilor aferente (după caz).</a:t>
            </a:r>
            <a:endParaRPr lang="ru-RU" sz="2000" dirty="0">
              <a:latin typeface="Arial" panose="020B0604020202020204" pitchFamily="34" charset="0"/>
              <a:cs typeface="Arial" panose="020B0604020202020204" pitchFamily="34" charset="0"/>
            </a:endParaRPr>
          </a:p>
          <a:p>
            <a:pPr marL="68580" lvl="0" indent="0">
              <a:buNone/>
            </a:pPr>
            <a:endParaRPr lang="ru-RU" sz="2000" dirty="0" smtClean="0">
              <a:latin typeface="Arial" panose="020B0604020202020204" pitchFamily="34" charset="0"/>
              <a:cs typeface="Arial" panose="020B0604020202020204" pitchFamily="34" charset="0"/>
            </a:endParaRPr>
          </a:p>
          <a:p>
            <a:pPr lvl="1">
              <a:lnSpc>
                <a:spcPct val="80000"/>
              </a:lnSpc>
              <a:spcBef>
                <a:spcPts val="600"/>
              </a:spcBef>
              <a:spcAft>
                <a:spcPts val="600"/>
              </a:spcAft>
            </a:pPr>
            <a:endParaRPr lang="ru-RU" sz="2200" dirty="0" smtClean="0">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1320" y="752092"/>
            <a:ext cx="9366325" cy="962408"/>
          </a:xfrm>
        </p:spPr>
        <p:txBody>
          <a:bodyPr>
            <a:normAutofit fontScale="90000"/>
          </a:bodyPr>
          <a:lstStyle/>
          <a:p>
            <a:r>
              <a:rPr lang="ro-RO" sz="3200" dirty="0" smtClean="0">
                <a:solidFill>
                  <a:srgbClr val="339933"/>
                </a:solidFill>
                <a:latin typeface="Arial" panose="020B0604020202020204" pitchFamily="34" charset="0"/>
                <a:cs typeface="Arial" panose="020B0604020202020204" pitchFamily="34" charset="0"/>
              </a:rPr>
              <a:t>Mecanismul </a:t>
            </a:r>
            <a:r>
              <a:rPr lang="ro-RO" sz="3200" dirty="0">
                <a:solidFill>
                  <a:srgbClr val="339933"/>
                </a:solidFill>
                <a:latin typeface="Arial" panose="020B0604020202020204" pitchFamily="34" charset="0"/>
                <a:cs typeface="Arial" panose="020B0604020202020204" pitchFamily="34" charset="0"/>
              </a:rPr>
              <a:t>de soluționare a </a:t>
            </a:r>
            <a:r>
              <a:rPr lang="ro-RO" sz="3200" dirty="0" smtClean="0">
                <a:solidFill>
                  <a:srgbClr val="339933"/>
                </a:solidFill>
                <a:latin typeface="Arial" panose="020B0604020202020204" pitchFamily="34" charset="0"/>
                <a:cs typeface="Arial" panose="020B0604020202020204" pitchFamily="34" charset="0"/>
              </a:rPr>
              <a:t>reclamați</a:t>
            </a:r>
            <a:r>
              <a:rPr lang="en-US" sz="3200" dirty="0" smtClean="0">
                <a:solidFill>
                  <a:srgbClr val="339933"/>
                </a:solidFill>
                <a:latin typeface="Arial" panose="020B0604020202020204" pitchFamily="34" charset="0"/>
                <a:cs typeface="Arial" panose="020B0604020202020204" pitchFamily="34" charset="0"/>
              </a:rPr>
              <a:t>i</a:t>
            </a:r>
            <a:r>
              <a:rPr lang="ro-RO" sz="3200" dirty="0" smtClean="0">
                <a:solidFill>
                  <a:srgbClr val="339933"/>
                </a:solidFill>
                <a:latin typeface="Arial" panose="020B0604020202020204" pitchFamily="34" charset="0"/>
                <a:cs typeface="Arial" panose="020B0604020202020204" pitchFamily="34" charset="0"/>
              </a:rPr>
              <a:t>lor (Mecanismul de </a:t>
            </a:r>
            <a:r>
              <a:rPr lang="ro-RO" sz="3200" dirty="0" err="1" smtClean="0">
                <a:solidFill>
                  <a:srgbClr val="339933"/>
                </a:solidFill>
                <a:latin typeface="Arial" panose="020B0604020202020204" pitchFamily="34" charset="0"/>
                <a:cs typeface="Arial" panose="020B0604020202020204" pitchFamily="34" charset="0"/>
              </a:rPr>
              <a:t>grevanță</a:t>
            </a:r>
            <a:r>
              <a:rPr lang="ro-RO" sz="3200" dirty="0" smtClean="0">
                <a:solidFill>
                  <a:srgbClr val="339933"/>
                </a:solidFill>
                <a:latin typeface="Arial" panose="020B0604020202020204" pitchFamily="34" charset="0"/>
                <a:cs typeface="Arial" panose="020B0604020202020204" pitchFamily="34" charset="0"/>
              </a:rPr>
              <a:t>)</a:t>
            </a:r>
            <a:endParaRPr lang="ru-RU" sz="3200" dirty="0">
              <a:solidFill>
                <a:srgbClr val="339933"/>
              </a:solidFill>
              <a:latin typeface="Arial" panose="020B0604020202020204" pitchFamily="34" charset="0"/>
              <a:cs typeface="Arial" panose="020B0604020202020204" pitchFamily="34" charset="0"/>
            </a:endParaRPr>
          </a:p>
        </p:txBody>
      </p:sp>
      <p:sp>
        <p:nvSpPr>
          <p:cNvPr id="4" name="Заголовок 1"/>
          <p:cNvSpPr txBox="1">
            <a:spLocks/>
          </p:cNvSpPr>
          <p:nvPr/>
        </p:nvSpPr>
        <p:spPr>
          <a:xfrm>
            <a:off x="1461370" y="1811051"/>
            <a:ext cx="9586586" cy="4176389"/>
          </a:xfrm>
          <a:prstGeom prst="rect">
            <a:avLst/>
          </a:prstGeom>
        </p:spPr>
        <p:txBody>
          <a:bodyPr vert="horz" lIns="91440" tIns="45720" rIns="91440" bIns="45720" rtlCol="0" anchor="b">
            <a:normAutofit fontScale="90000" lnSpcReduction="100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o-RO" sz="2400" b="1" dirty="0" smtClean="0">
                <a:solidFill>
                  <a:schemeClr val="accent3">
                    <a:lumMod val="50000"/>
                  </a:schemeClr>
                </a:solidFill>
                <a:latin typeface="Arial" panose="020B0604020202020204" pitchFamily="34" charset="0"/>
                <a:cs typeface="Arial" panose="020B0604020202020204" pitchFamily="34" charset="0"/>
              </a:rPr>
              <a:t>Scopul  implementării mecanismului de soluţionare  a  reclamaților</a:t>
            </a:r>
            <a:r>
              <a:rPr lang="ro-RO" sz="2400" b="1" dirty="0">
                <a:solidFill>
                  <a:schemeClr val="accent3">
                    <a:lumMod val="50000"/>
                  </a:schemeClr>
                </a:solidFill>
                <a:latin typeface="Arial" panose="020B0604020202020204" pitchFamily="34" charset="0"/>
                <a:cs typeface="Arial" panose="020B0604020202020204" pitchFamily="34" charset="0"/>
              </a:rPr>
              <a:t>:</a:t>
            </a:r>
            <a:endParaRPr lang="en-US" sz="2400" b="1" dirty="0" smtClean="0">
              <a:solidFill>
                <a:schemeClr val="accent3">
                  <a:lumMod val="50000"/>
                </a:schemeClr>
              </a:solidFill>
              <a:latin typeface="Arial" panose="020B0604020202020204" pitchFamily="34" charset="0"/>
              <a:cs typeface="Arial" panose="020B0604020202020204" pitchFamily="34" charset="0"/>
            </a:endParaRPr>
          </a:p>
          <a:p>
            <a:pPr marL="342900" indent="-342900" algn="just">
              <a:lnSpc>
                <a:spcPct val="150000"/>
              </a:lnSpc>
              <a:buFont typeface="Arial" panose="020B0604020202020204" pitchFamily="34" charset="0"/>
              <a:buChar char="•"/>
            </a:pPr>
            <a:r>
              <a:rPr lang="ro-RO" sz="2400" dirty="0">
                <a:solidFill>
                  <a:schemeClr val="accent3">
                    <a:lumMod val="50000"/>
                  </a:schemeClr>
                </a:solidFill>
                <a:latin typeface="Arial" panose="020B0604020202020204" pitchFamily="34" charset="0"/>
                <a:cs typeface="Arial" panose="020B0604020202020204" pitchFamily="34" charset="0"/>
              </a:rPr>
              <a:t>Gestionarea reclamațiilor potenţialilor </a:t>
            </a:r>
            <a:r>
              <a:rPr lang="ro-RO" sz="2400" dirty="0" smtClean="0">
                <a:solidFill>
                  <a:schemeClr val="accent3">
                    <a:lumMod val="50000"/>
                  </a:schemeClr>
                </a:solidFill>
                <a:latin typeface="Arial" panose="020B0604020202020204" pitchFamily="34" charset="0"/>
                <a:cs typeface="Arial" panose="020B0604020202020204" pitchFamily="34" charset="0"/>
              </a:rPr>
              <a:t>beneficiari pentru </a:t>
            </a:r>
            <a:r>
              <a:rPr lang="ro-RO" sz="2400" dirty="0">
                <a:solidFill>
                  <a:schemeClr val="accent3">
                    <a:lumMod val="50000"/>
                  </a:schemeClr>
                </a:solidFill>
                <a:latin typeface="Arial" panose="020B0604020202020204" pitchFamily="34" charset="0"/>
                <a:cs typeface="Arial" panose="020B0604020202020204" pitchFamily="34" charset="0"/>
              </a:rPr>
              <a:t>acordarea </a:t>
            </a:r>
            <a:r>
              <a:rPr lang="ro-RO" sz="2400" dirty="0" smtClean="0">
                <a:solidFill>
                  <a:schemeClr val="accent3">
                    <a:lumMod val="50000"/>
                  </a:schemeClr>
                </a:solidFill>
                <a:latin typeface="Arial" panose="020B0604020202020204" pitchFamily="34" charset="0"/>
                <a:cs typeface="Arial" panose="020B0604020202020204" pitchFamily="34" charset="0"/>
              </a:rPr>
              <a:t>granturilor în cadrul programului de granturi „Managementul durabil al terenurilor” proiectul MAC-P, în mod eficient, independent, corect </a:t>
            </a:r>
            <a:r>
              <a:rPr lang="ro-RO" sz="2400" dirty="0">
                <a:solidFill>
                  <a:schemeClr val="accent3">
                    <a:lumMod val="50000"/>
                  </a:schemeClr>
                </a:solidFill>
                <a:latin typeface="Arial" panose="020B0604020202020204" pitchFamily="34" charset="0"/>
                <a:cs typeface="Arial" panose="020B0604020202020204" pitchFamily="34" charset="0"/>
              </a:rPr>
              <a:t>și în timp util</a:t>
            </a:r>
          </a:p>
          <a:p>
            <a:pPr marL="342900" indent="-342900" algn="just">
              <a:lnSpc>
                <a:spcPct val="150000"/>
              </a:lnSpc>
              <a:buFont typeface="Arial" panose="020B0604020202020204" pitchFamily="34" charset="0"/>
              <a:buChar char="•"/>
            </a:pPr>
            <a:r>
              <a:rPr lang="ro-RO" sz="2400" dirty="0">
                <a:solidFill>
                  <a:schemeClr val="accent3">
                    <a:lumMod val="50000"/>
                  </a:schemeClr>
                </a:solidFill>
                <a:latin typeface="Arial" panose="020B0604020202020204" pitchFamily="34" charset="0"/>
                <a:cs typeface="Arial" panose="020B0604020202020204" pitchFamily="34" charset="0"/>
              </a:rPr>
              <a:t>Soluționarea promptă a reclamațiilor este vitală pentru implementarea </a:t>
            </a:r>
            <a:r>
              <a:rPr lang="ro-RO" sz="2400" dirty="0" smtClean="0">
                <a:solidFill>
                  <a:schemeClr val="accent3">
                    <a:lumMod val="50000"/>
                  </a:schemeClr>
                </a:solidFill>
                <a:latin typeface="Arial" panose="020B0604020202020204" pitchFamily="34" charset="0"/>
                <a:cs typeface="Arial" panose="020B0604020202020204" pitchFamily="34" charset="0"/>
              </a:rPr>
              <a:t>Proiectului Agricultura Competitivă </a:t>
            </a:r>
            <a:r>
              <a:rPr lang="ro-RO" sz="2400" dirty="0">
                <a:solidFill>
                  <a:schemeClr val="accent3">
                    <a:lumMod val="50000"/>
                  </a:schemeClr>
                </a:solidFill>
                <a:latin typeface="Arial" panose="020B0604020202020204" pitchFamily="34" charset="0"/>
                <a:cs typeface="Arial" panose="020B0604020202020204" pitchFamily="34" charset="0"/>
              </a:rPr>
              <a:t>(MAC-P</a:t>
            </a:r>
            <a:r>
              <a:rPr lang="ro-RO" sz="2400" dirty="0" smtClean="0">
                <a:solidFill>
                  <a:schemeClr val="accent3">
                    <a:lumMod val="50000"/>
                  </a:schemeClr>
                </a:solidFill>
                <a:latin typeface="Arial" panose="020B0604020202020204" pitchFamily="34" charset="0"/>
                <a:cs typeface="Arial" panose="020B0604020202020204" pitchFamily="34" charset="0"/>
              </a:rPr>
              <a:t>), linia de granturi post-investiționale „Managementul Durabil al Terenurilor”</a:t>
            </a:r>
            <a:endParaRPr lang="ro-RO" sz="2400" dirty="0">
              <a:solidFill>
                <a:schemeClr val="accent3">
                  <a:lumMod val="50000"/>
                </a:schemeClr>
              </a:solidFill>
              <a:latin typeface="Arial" panose="020B0604020202020204" pitchFamily="34" charset="0"/>
              <a:cs typeface="Arial" panose="020B0604020202020204" pitchFamily="34" charset="0"/>
            </a:endParaRPr>
          </a:p>
          <a:p>
            <a:r>
              <a:rPr lang="en-US" sz="2400" b="1" dirty="0" smtClean="0">
                <a:solidFill>
                  <a:schemeClr val="accent3">
                    <a:lumMod val="50000"/>
                  </a:schemeClr>
                </a:solidFill>
                <a:latin typeface="Arial" panose="020B0604020202020204" pitchFamily="34" charset="0"/>
                <a:cs typeface="Arial" panose="020B0604020202020204" pitchFamily="34" charset="0"/>
              </a:rPr>
              <a:t> </a:t>
            </a:r>
            <a:endParaRPr lang="en-US" sz="2400" b="1" dirty="0">
              <a:solidFill>
                <a:schemeClr val="accent3">
                  <a:lumMod val="50000"/>
                </a:schemeClr>
              </a:solidFill>
              <a:latin typeface="Arial" panose="020B0604020202020204" pitchFamily="34" charset="0"/>
              <a:cs typeface="Arial" panose="020B0604020202020204" pitchFamily="34" charset="0"/>
            </a:endParaRPr>
          </a:p>
        </p:txBody>
      </p:sp>
      <p:pic>
        <p:nvPicPr>
          <p:cNvPr id="5"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527693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1320" y="752092"/>
            <a:ext cx="9366325" cy="738505"/>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Cauzele depunerii reclamațiilor</a:t>
            </a:r>
            <a:endParaRPr lang="ru-RU" sz="3200" dirty="0">
              <a:solidFill>
                <a:srgbClr val="339933"/>
              </a:solidFill>
              <a:latin typeface="Arial" panose="020B0604020202020204" pitchFamily="34" charset="0"/>
              <a:cs typeface="Arial" panose="020B0604020202020204" pitchFamily="34" charset="0"/>
            </a:endParaRPr>
          </a:p>
        </p:txBody>
      </p:sp>
      <p:sp>
        <p:nvSpPr>
          <p:cNvPr id="4" name="Заголовок 1"/>
          <p:cNvSpPr txBox="1">
            <a:spLocks/>
          </p:cNvSpPr>
          <p:nvPr/>
        </p:nvSpPr>
        <p:spPr>
          <a:xfrm>
            <a:off x="1461370" y="1590675"/>
            <a:ext cx="9586586" cy="4543425"/>
          </a:xfrm>
          <a:prstGeom prst="rect">
            <a:avLst/>
          </a:prstGeom>
        </p:spPr>
        <p:txBody>
          <a:bodyPr vert="horz" lIns="91440" tIns="45720" rIns="91440" bIns="45720" rtlCol="0" anchor="b">
            <a:normAutofit fontScale="975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lnSpc>
                <a:spcPct val="150000"/>
              </a:lnSpc>
              <a:buFont typeface="Wingdings" pitchFamily="2" charset="2"/>
              <a:buChar char="ü"/>
            </a:pPr>
            <a:r>
              <a:rPr lang="ro-RO" sz="2000" b="1" dirty="0" smtClean="0">
                <a:solidFill>
                  <a:schemeClr val="accent3">
                    <a:lumMod val="50000"/>
                  </a:schemeClr>
                </a:solidFill>
                <a:latin typeface="Arial" panose="020B0604020202020204" pitchFamily="34" charset="0"/>
                <a:cs typeface="Arial" panose="020B0604020202020204" pitchFamily="34" charset="0"/>
              </a:rPr>
              <a:t>Refuzul AIPA teritoriale de a accepta cererea de depunere a dosarului în cadrul Programului de granturi destinate MDT</a:t>
            </a:r>
          </a:p>
          <a:p>
            <a:pPr marL="342900" indent="-342900">
              <a:lnSpc>
                <a:spcPct val="150000"/>
              </a:lnSpc>
              <a:buFont typeface="Wingdings" pitchFamily="2" charset="2"/>
              <a:buChar char="ü"/>
            </a:pPr>
            <a:r>
              <a:rPr lang="ro-RO" sz="2000" b="1" dirty="0" smtClean="0">
                <a:solidFill>
                  <a:schemeClr val="accent3">
                    <a:lumMod val="50000"/>
                  </a:schemeClr>
                </a:solidFill>
                <a:latin typeface="Arial" panose="020B0604020202020204" pitchFamily="34" charset="0"/>
                <a:cs typeface="Arial" panose="020B0604020202020204" pitchFamily="34" charset="0"/>
              </a:rPr>
              <a:t>Avizul negativ emis de către AIPA centrală urmare a pre-evaluării dosarelor</a:t>
            </a:r>
          </a:p>
          <a:p>
            <a:pPr marL="342900" indent="-342900">
              <a:lnSpc>
                <a:spcPct val="150000"/>
              </a:lnSpc>
              <a:buFont typeface="Wingdings" pitchFamily="2" charset="2"/>
              <a:buChar char="ü"/>
            </a:pPr>
            <a:r>
              <a:rPr lang="ro-RO" sz="2000" b="1" dirty="0" smtClean="0">
                <a:solidFill>
                  <a:schemeClr val="accent3">
                    <a:lumMod val="50000"/>
                  </a:schemeClr>
                </a:solidFill>
                <a:latin typeface="Arial" panose="020B0604020202020204" pitchFamily="34" charset="0"/>
                <a:cs typeface="Arial" panose="020B0604020202020204" pitchFamily="34" charset="0"/>
              </a:rPr>
              <a:t>Necomunicarea de către AIPA în termenii stabiliți despre refuzul/ acceptarea dosarelor depuse în cadrul Programului de granturi destinate MDT</a:t>
            </a:r>
          </a:p>
          <a:p>
            <a:pPr marL="342900" indent="-342900">
              <a:lnSpc>
                <a:spcPct val="150000"/>
              </a:lnSpc>
              <a:buFont typeface="Wingdings" pitchFamily="2" charset="2"/>
              <a:buChar char="ü"/>
            </a:pPr>
            <a:r>
              <a:rPr lang="ro-RO" sz="2000" b="1" dirty="0" smtClean="0">
                <a:solidFill>
                  <a:schemeClr val="accent3">
                    <a:lumMod val="50000"/>
                  </a:schemeClr>
                </a:solidFill>
                <a:latin typeface="Arial" panose="020B0604020202020204" pitchFamily="34" charset="0"/>
                <a:cs typeface="Arial" panose="020B0604020202020204" pitchFamily="34" charset="0"/>
              </a:rPr>
              <a:t>Nerecepționarea grantului aprobat de către Comisia de Evaluare și Selecție</a:t>
            </a:r>
            <a:endParaRPr lang="ru-RU" sz="2000" b="1" dirty="0">
              <a:solidFill>
                <a:schemeClr val="accent3">
                  <a:lumMod val="50000"/>
                </a:schemeClr>
              </a:solidFill>
              <a:latin typeface="Arial" panose="020B0604020202020204" pitchFamily="34" charset="0"/>
              <a:cs typeface="Arial" panose="020B0604020202020204" pitchFamily="34" charset="0"/>
            </a:endParaRPr>
          </a:p>
          <a:p>
            <a:r>
              <a:rPr lang="en-US" sz="2400" b="1" dirty="0" smtClean="0">
                <a:solidFill>
                  <a:schemeClr val="tx1"/>
                </a:solidFill>
                <a:latin typeface="Arial" panose="020B0604020202020204" pitchFamily="34" charset="0"/>
                <a:cs typeface="Arial" panose="020B0604020202020204" pitchFamily="34" charset="0"/>
              </a:rPr>
              <a:t> </a:t>
            </a:r>
            <a:endParaRPr lang="en-US" sz="2400" b="1" dirty="0">
              <a:solidFill>
                <a:schemeClr val="tx1"/>
              </a:solidFill>
              <a:latin typeface="Arial" panose="020B0604020202020204" pitchFamily="34" charset="0"/>
              <a:cs typeface="Arial" panose="020B0604020202020204" pitchFamily="34" charset="0"/>
            </a:endParaRPr>
          </a:p>
        </p:txBody>
      </p:sp>
      <p:pic>
        <p:nvPicPr>
          <p:cNvPr id="5"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825591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1320" y="752092"/>
            <a:ext cx="9366325" cy="738505"/>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Depunerea reclamați</a:t>
            </a:r>
            <a:r>
              <a:rPr lang="en-US" sz="3200" dirty="0" smtClean="0">
                <a:solidFill>
                  <a:srgbClr val="339933"/>
                </a:solidFill>
                <a:latin typeface="Arial" panose="020B0604020202020204" pitchFamily="34" charset="0"/>
                <a:cs typeface="Arial" panose="020B0604020202020204" pitchFamily="34" charset="0"/>
              </a:rPr>
              <a:t>i</a:t>
            </a:r>
            <a:r>
              <a:rPr lang="ro-RO" sz="3200" dirty="0" smtClean="0">
                <a:solidFill>
                  <a:srgbClr val="339933"/>
                </a:solidFill>
                <a:latin typeface="Arial" panose="020B0604020202020204" pitchFamily="34" charset="0"/>
                <a:cs typeface="Arial" panose="020B0604020202020204" pitchFamily="34" charset="0"/>
              </a:rPr>
              <a:t>lor</a:t>
            </a:r>
            <a:endParaRPr lang="ru-RU" sz="3200" dirty="0">
              <a:solidFill>
                <a:srgbClr val="339933"/>
              </a:solidFill>
              <a:latin typeface="Arial" panose="020B0604020202020204" pitchFamily="34" charset="0"/>
              <a:cs typeface="Arial" panose="020B0604020202020204" pitchFamily="34" charset="0"/>
            </a:endParaRPr>
          </a:p>
        </p:txBody>
      </p:sp>
      <p:sp>
        <p:nvSpPr>
          <p:cNvPr id="4" name="Заголовок 1"/>
          <p:cNvSpPr txBox="1">
            <a:spLocks/>
          </p:cNvSpPr>
          <p:nvPr/>
        </p:nvSpPr>
        <p:spPr>
          <a:xfrm>
            <a:off x="1461370" y="1811051"/>
            <a:ext cx="9586586" cy="4176389"/>
          </a:xfrm>
          <a:prstGeom prst="rect">
            <a:avLst/>
          </a:prstGeom>
        </p:spPr>
        <p:txBody>
          <a:bodyPr vert="horz" lIns="91440" tIns="45720" rIns="91440" bIns="45720" rtlCol="0" anchor="b">
            <a:normAutofit fontScale="975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lnSpc>
                <a:spcPct val="150000"/>
              </a:lnSpc>
              <a:buFont typeface="Wingdings" pitchFamily="2" charset="2"/>
              <a:buChar char="ü"/>
            </a:pPr>
            <a:r>
              <a:rPr lang="en-US" sz="2000" b="1" dirty="0" err="1">
                <a:solidFill>
                  <a:schemeClr val="accent3">
                    <a:lumMod val="50000"/>
                  </a:schemeClr>
                </a:solidFill>
                <a:latin typeface="Arial" panose="020B0604020202020204" pitchFamily="34" charset="0"/>
                <a:cs typeface="Arial" panose="020B0604020202020204" pitchFamily="34" charset="0"/>
              </a:rPr>
              <a:t>Termenul</a:t>
            </a:r>
            <a:r>
              <a:rPr lang="en-US" sz="2000" b="1" dirty="0">
                <a:solidFill>
                  <a:schemeClr val="accent3">
                    <a:lumMod val="50000"/>
                  </a:schemeClr>
                </a:solidFill>
                <a:latin typeface="Arial" panose="020B0604020202020204" pitchFamily="34" charset="0"/>
                <a:cs typeface="Arial" panose="020B0604020202020204" pitchFamily="34" charset="0"/>
              </a:rPr>
              <a:t> de </a:t>
            </a:r>
            <a:r>
              <a:rPr lang="en-US" sz="2000" b="1" dirty="0" err="1">
                <a:solidFill>
                  <a:schemeClr val="accent3">
                    <a:lumMod val="50000"/>
                  </a:schemeClr>
                </a:solidFill>
                <a:latin typeface="Arial" panose="020B0604020202020204" pitchFamily="34" charset="0"/>
                <a:cs typeface="Arial" panose="020B0604020202020204" pitchFamily="34" charset="0"/>
              </a:rPr>
              <a:t>depunere</a:t>
            </a:r>
            <a:r>
              <a:rPr lang="en-US" sz="2000" b="1" dirty="0">
                <a:solidFill>
                  <a:schemeClr val="accent3">
                    <a:lumMod val="50000"/>
                  </a:schemeClr>
                </a:solidFill>
                <a:latin typeface="Arial" panose="020B0604020202020204" pitchFamily="34" charset="0"/>
                <a:cs typeface="Arial" panose="020B0604020202020204" pitchFamily="34" charset="0"/>
              </a:rPr>
              <a:t> a </a:t>
            </a:r>
            <a:r>
              <a:rPr lang="ro-RO" sz="2000" b="1" dirty="0" smtClean="0">
                <a:solidFill>
                  <a:schemeClr val="accent3">
                    <a:lumMod val="50000"/>
                  </a:schemeClr>
                </a:solidFill>
                <a:latin typeface="Arial" panose="020B0604020202020204" pitchFamily="34" charset="0"/>
                <a:cs typeface="Arial" panose="020B0604020202020204" pitchFamily="34" charset="0"/>
              </a:rPr>
              <a:t>reclamațiilor: </a:t>
            </a:r>
            <a:r>
              <a:rPr lang="ro-RO" sz="2000" b="1" u="sng" dirty="0">
                <a:solidFill>
                  <a:schemeClr val="accent3">
                    <a:lumMod val="50000"/>
                  </a:schemeClr>
                </a:solidFill>
                <a:latin typeface="Arial" panose="020B0604020202020204" pitchFamily="34" charset="0"/>
                <a:cs typeface="Arial" panose="020B0604020202020204" pitchFamily="34" charset="0"/>
              </a:rPr>
              <a:t>10 zile</a:t>
            </a:r>
            <a:r>
              <a:rPr lang="ro-RO" sz="2000" b="1" dirty="0">
                <a:solidFill>
                  <a:schemeClr val="accent3">
                    <a:lumMod val="50000"/>
                  </a:schemeClr>
                </a:solidFill>
                <a:latin typeface="Arial" panose="020B0604020202020204" pitchFamily="34" charset="0"/>
                <a:cs typeface="Arial" panose="020B0604020202020204" pitchFamily="34" charset="0"/>
              </a:rPr>
              <a:t> de la </a:t>
            </a:r>
            <a:r>
              <a:rPr lang="ro-RO" sz="2000" b="1" dirty="0" smtClean="0">
                <a:solidFill>
                  <a:schemeClr val="accent3">
                    <a:lumMod val="50000"/>
                  </a:schemeClr>
                </a:solidFill>
                <a:latin typeface="Arial" panose="020B0604020202020204" pitchFamily="34" charset="0"/>
                <a:cs typeface="Arial" panose="020B0604020202020204" pitchFamily="34" charset="0"/>
              </a:rPr>
              <a:t>notificarea </a:t>
            </a:r>
            <a:r>
              <a:rPr lang="ro-RO" sz="2000" b="1" dirty="0">
                <a:solidFill>
                  <a:schemeClr val="accent3">
                    <a:lumMod val="50000"/>
                  </a:schemeClr>
                </a:solidFill>
                <a:latin typeface="Arial" panose="020B0604020202020204" pitchFamily="34" charset="0"/>
                <a:cs typeface="Arial" panose="020B0604020202020204" pitchFamily="34" charset="0"/>
              </a:rPr>
              <a:t>de respingere </a:t>
            </a:r>
            <a:r>
              <a:rPr lang="ro-RO" sz="2000" b="1" dirty="0" smtClean="0">
                <a:solidFill>
                  <a:schemeClr val="accent3">
                    <a:lumMod val="50000"/>
                  </a:schemeClr>
                </a:solidFill>
                <a:latin typeface="Arial" panose="020B0604020202020204" pitchFamily="34" charset="0"/>
                <a:cs typeface="Arial" panose="020B0604020202020204" pitchFamily="34" charset="0"/>
              </a:rPr>
              <a:t> a dosarului de </a:t>
            </a:r>
            <a:r>
              <a:rPr lang="ro-RO" sz="2000" b="1" dirty="0">
                <a:solidFill>
                  <a:schemeClr val="accent3">
                    <a:lumMod val="50000"/>
                  </a:schemeClr>
                </a:solidFill>
                <a:latin typeface="Arial" panose="020B0604020202020204" pitchFamily="34" charset="0"/>
                <a:cs typeface="Arial" panose="020B0604020202020204" pitchFamily="34" charset="0"/>
              </a:rPr>
              <a:t>către </a:t>
            </a:r>
            <a:r>
              <a:rPr lang="ro-RO" sz="2000" b="1" dirty="0" smtClean="0">
                <a:solidFill>
                  <a:schemeClr val="accent3">
                    <a:lumMod val="50000"/>
                  </a:schemeClr>
                </a:solidFill>
                <a:latin typeface="Arial" panose="020B0604020202020204" pitchFamily="34" charset="0"/>
                <a:cs typeface="Arial" panose="020B0604020202020204" pitchFamily="34" charset="0"/>
              </a:rPr>
              <a:t>AIPA sau </a:t>
            </a:r>
            <a:r>
              <a:rPr lang="ro-RO" sz="2000" b="1" u="sng" dirty="0" smtClean="0">
                <a:solidFill>
                  <a:schemeClr val="accent3">
                    <a:lumMod val="50000"/>
                  </a:schemeClr>
                </a:solidFill>
                <a:latin typeface="Arial" panose="020B0604020202020204" pitchFamily="34" charset="0"/>
                <a:cs typeface="Arial" panose="020B0604020202020204" pitchFamily="34" charset="0"/>
              </a:rPr>
              <a:t>10 zile </a:t>
            </a:r>
            <a:r>
              <a:rPr lang="ro-RO" sz="2000" b="1" dirty="0" smtClean="0">
                <a:solidFill>
                  <a:schemeClr val="accent3">
                    <a:lumMod val="50000"/>
                  </a:schemeClr>
                </a:solidFill>
                <a:latin typeface="Arial" panose="020B0604020202020204" pitchFamily="34" charset="0"/>
                <a:cs typeface="Arial" panose="020B0604020202020204" pitchFamily="34" charset="0"/>
              </a:rPr>
              <a:t>de la </a:t>
            </a:r>
            <a:r>
              <a:rPr lang="ro-RO" sz="2000" b="1" dirty="0">
                <a:solidFill>
                  <a:schemeClr val="accent3">
                    <a:lumMod val="50000"/>
                  </a:schemeClr>
                </a:solidFill>
                <a:latin typeface="Arial" panose="020B0604020202020204" pitchFamily="34" charset="0"/>
                <a:cs typeface="Arial" panose="020B0604020202020204" pitchFamily="34" charset="0"/>
              </a:rPr>
              <a:t>publicarea </a:t>
            </a:r>
            <a:r>
              <a:rPr lang="ro-RO" sz="2000" b="1" dirty="0" smtClean="0">
                <a:solidFill>
                  <a:schemeClr val="accent3">
                    <a:lumMod val="50000"/>
                  </a:schemeClr>
                </a:solidFill>
                <a:latin typeface="Arial" panose="020B0604020202020204" pitchFamily="34" charset="0"/>
                <a:cs typeface="Arial" panose="020B0604020202020204" pitchFamily="34" charset="0"/>
              </a:rPr>
              <a:t>Procesului Verbal </a:t>
            </a:r>
            <a:r>
              <a:rPr lang="ro-RO" sz="2000" b="1" dirty="0">
                <a:solidFill>
                  <a:schemeClr val="accent3">
                    <a:lumMod val="50000"/>
                  </a:schemeClr>
                </a:solidFill>
                <a:latin typeface="Arial" panose="020B0604020202020204" pitchFamily="34" charset="0"/>
                <a:cs typeface="Arial" panose="020B0604020202020204" pitchFamily="34" charset="0"/>
              </a:rPr>
              <a:t>al Comisiei de Evaluare și </a:t>
            </a:r>
            <a:r>
              <a:rPr lang="ro-RO" sz="2000" b="1" dirty="0" smtClean="0">
                <a:solidFill>
                  <a:schemeClr val="accent3">
                    <a:lumMod val="50000"/>
                  </a:schemeClr>
                </a:solidFill>
                <a:latin typeface="Arial" panose="020B0604020202020204" pitchFamily="34" charset="0"/>
                <a:cs typeface="Arial" panose="020B0604020202020204" pitchFamily="34" charset="0"/>
              </a:rPr>
              <a:t>Selecție</a:t>
            </a:r>
          </a:p>
          <a:p>
            <a:pPr marL="342900" indent="-342900">
              <a:lnSpc>
                <a:spcPct val="150000"/>
              </a:lnSpc>
              <a:buFont typeface="Wingdings" pitchFamily="2" charset="2"/>
              <a:buChar char="ü"/>
            </a:pPr>
            <a:r>
              <a:rPr lang="ro-RO" sz="2000" b="1" dirty="0" smtClean="0">
                <a:solidFill>
                  <a:schemeClr val="accent3">
                    <a:lumMod val="50000"/>
                  </a:schemeClr>
                </a:solidFill>
                <a:latin typeface="Arial" panose="020B0604020202020204" pitchFamily="34" charset="0"/>
                <a:cs typeface="Arial" panose="020B0604020202020204" pitchFamily="34" charset="0"/>
              </a:rPr>
              <a:t>Reclamațiile vor fi depuse la sediul central al Agenției Naționale de Dezvoltare Rurală (ACSA). </a:t>
            </a:r>
          </a:p>
          <a:p>
            <a:pPr algn="ctr">
              <a:lnSpc>
                <a:spcPct val="150000"/>
              </a:lnSpc>
            </a:pPr>
            <a:r>
              <a:rPr lang="ro-RO" sz="2000" b="1" dirty="0" smtClean="0">
                <a:solidFill>
                  <a:schemeClr val="accent3">
                    <a:lumMod val="50000"/>
                  </a:schemeClr>
                </a:solidFill>
                <a:latin typeface="Arial" panose="020B0604020202020204" pitchFamily="34" charset="0"/>
                <a:cs typeface="Arial" panose="020B0604020202020204" pitchFamily="34" charset="0"/>
              </a:rPr>
              <a:t>Adresa: str. 31 august 1989, nr. 98, oficiul 401;</a:t>
            </a:r>
          </a:p>
          <a:p>
            <a:pPr algn="ctr">
              <a:lnSpc>
                <a:spcPct val="150000"/>
              </a:lnSpc>
            </a:pPr>
            <a:r>
              <a:rPr lang="ro-RO" sz="2000" b="1" dirty="0" smtClean="0">
                <a:solidFill>
                  <a:schemeClr val="accent3">
                    <a:lumMod val="50000"/>
                  </a:schemeClr>
                </a:solidFill>
                <a:latin typeface="Arial" panose="020B0604020202020204" pitchFamily="34" charset="0"/>
                <a:cs typeface="Arial" panose="020B0604020202020204" pitchFamily="34" charset="0"/>
              </a:rPr>
              <a:t>Chișinău, MD-2005, Republica Moldova;</a:t>
            </a:r>
          </a:p>
          <a:p>
            <a:pPr algn="ctr">
              <a:lnSpc>
                <a:spcPct val="150000"/>
              </a:lnSpc>
            </a:pPr>
            <a:r>
              <a:rPr lang="ro-RO" sz="2000" b="1" dirty="0" smtClean="0">
                <a:solidFill>
                  <a:schemeClr val="accent3">
                    <a:lumMod val="50000"/>
                  </a:schemeClr>
                </a:solidFill>
                <a:latin typeface="Arial" panose="020B0604020202020204" pitchFamily="34" charset="0"/>
                <a:cs typeface="Arial" panose="020B0604020202020204" pitchFamily="34" charset="0"/>
              </a:rPr>
              <a:t>Tel: (022) 23 53 28</a:t>
            </a:r>
            <a:endParaRPr lang="ru-RU" sz="2000" b="1" dirty="0">
              <a:solidFill>
                <a:schemeClr val="accent3">
                  <a:lumMod val="50000"/>
                </a:schemeClr>
              </a:solidFill>
              <a:latin typeface="Arial" panose="020B0604020202020204" pitchFamily="34" charset="0"/>
              <a:cs typeface="Arial" panose="020B0604020202020204" pitchFamily="34" charset="0"/>
            </a:endParaRPr>
          </a:p>
          <a:p>
            <a:r>
              <a:rPr lang="en-US" sz="2400" b="1" dirty="0" smtClean="0">
                <a:solidFill>
                  <a:schemeClr val="tx1"/>
                </a:solidFill>
                <a:latin typeface="Arial" panose="020B0604020202020204" pitchFamily="34" charset="0"/>
                <a:cs typeface="Arial" panose="020B0604020202020204" pitchFamily="34" charset="0"/>
              </a:rPr>
              <a:t> </a:t>
            </a:r>
            <a:endParaRPr lang="en-US" sz="2400" b="1" dirty="0">
              <a:solidFill>
                <a:schemeClr val="tx1"/>
              </a:solidFill>
              <a:latin typeface="Arial" panose="020B0604020202020204" pitchFamily="34" charset="0"/>
              <a:cs typeface="Arial" panose="020B0604020202020204" pitchFamily="34" charset="0"/>
            </a:endParaRPr>
          </a:p>
        </p:txBody>
      </p:sp>
      <p:pic>
        <p:nvPicPr>
          <p:cNvPr id="5"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2170300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91323" y="2185866"/>
            <a:ext cx="9390977" cy="3508977"/>
          </a:xfrm>
        </p:spPr>
        <p:txBody>
          <a:bodyPr/>
          <a:lstStyle/>
          <a:p>
            <a:pPr>
              <a:lnSpc>
                <a:spcPct val="150000"/>
              </a:lnSpc>
            </a:pPr>
            <a:r>
              <a:rPr lang="ro-RO" dirty="0" smtClean="0">
                <a:latin typeface="Arial" panose="020B0604020202020204" pitchFamily="34" charset="0"/>
                <a:cs typeface="Arial" panose="020B0604020202020204" pitchFamily="34" charset="0"/>
              </a:rPr>
              <a:t> Total au fost depuse pana la moment </a:t>
            </a:r>
            <a:r>
              <a:rPr lang="ro-RO" dirty="0" smtClean="0">
                <a:latin typeface="Arial" panose="020B0604020202020204" pitchFamily="34" charset="0"/>
                <a:cs typeface="Arial" panose="020B0604020202020204" pitchFamily="34" charset="0"/>
              </a:rPr>
              <a:t>2</a:t>
            </a:r>
            <a:r>
              <a:rPr lang="en-US" dirty="0" smtClean="0">
                <a:latin typeface="Arial" panose="020B0604020202020204" pitchFamily="34" charset="0"/>
                <a:cs typeface="Arial" panose="020B0604020202020204" pitchFamily="34" charset="0"/>
              </a:rPr>
              <a:t>53 </a:t>
            </a:r>
            <a:r>
              <a:rPr lang="ro-RO" dirty="0" smtClean="0">
                <a:latin typeface="Arial" panose="020B0604020202020204" pitchFamily="34" charset="0"/>
                <a:cs typeface="Arial" panose="020B0604020202020204" pitchFamily="34" charset="0"/>
              </a:rPr>
              <a:t>dosare</a:t>
            </a:r>
            <a:r>
              <a:rPr lang="en-US" dirty="0" smtClean="0">
                <a:latin typeface="Arial" panose="020B0604020202020204" pitchFamily="34" charset="0"/>
                <a:cs typeface="Arial" panose="020B0604020202020204" pitchFamily="34" charset="0"/>
              </a:rPr>
              <a:t> </a:t>
            </a:r>
            <a:r>
              <a:rPr lang="ro-RO" dirty="0" smtClean="0">
                <a:latin typeface="Arial" panose="020B0604020202020204" pitchFamily="34" charset="0"/>
                <a:cs typeface="Arial" panose="020B0604020202020204" pitchFamily="34" charset="0"/>
              </a:rPr>
              <a:t>în 7 runde;</a:t>
            </a:r>
            <a:endParaRPr lang="ro-RO" dirty="0" smtClean="0">
              <a:latin typeface="Arial" panose="020B0604020202020204" pitchFamily="34" charset="0"/>
              <a:cs typeface="Arial" panose="020B0604020202020204" pitchFamily="34" charset="0"/>
            </a:endParaRPr>
          </a:p>
          <a:p>
            <a:pPr>
              <a:lnSpc>
                <a:spcPct val="150000"/>
              </a:lnSpc>
            </a:pPr>
            <a:r>
              <a:rPr lang="ro-RO" dirty="0" smtClean="0">
                <a:latin typeface="Arial" panose="020B0604020202020204" pitchFamily="34" charset="0"/>
                <a:cs typeface="Arial" panose="020B0604020202020204" pitchFamily="34" charset="0"/>
              </a:rPr>
              <a:t> 165 dosare aprobate in 6 </a:t>
            </a:r>
            <a:r>
              <a:rPr lang="ro-RO" dirty="0" smtClean="0">
                <a:latin typeface="Arial" panose="020B0604020202020204" pitchFamily="34" charset="0"/>
                <a:cs typeface="Arial" panose="020B0604020202020204" pitchFamily="34" charset="0"/>
              </a:rPr>
              <a:t>runde;</a:t>
            </a:r>
            <a:endParaRPr lang="ro-RO" dirty="0" smtClean="0">
              <a:latin typeface="Arial" panose="020B0604020202020204" pitchFamily="34" charset="0"/>
              <a:cs typeface="Arial" panose="020B0604020202020204" pitchFamily="34" charset="0"/>
            </a:endParaRPr>
          </a:p>
          <a:p>
            <a:pPr>
              <a:lnSpc>
                <a:spcPct val="150000"/>
              </a:lnSpc>
            </a:pPr>
            <a:r>
              <a:rPr lang="ro-RO" dirty="0" smtClean="0">
                <a:latin typeface="Arial" panose="020B0604020202020204" pitchFamily="34" charset="0"/>
                <a:cs typeface="Arial" panose="020B0604020202020204" pitchFamily="34" charset="0"/>
              </a:rPr>
              <a:t> Suma granturilor debursate  - 38,</a:t>
            </a:r>
            <a:r>
              <a:rPr lang="en-US" dirty="0" smtClean="0">
                <a:latin typeface="Arial" panose="020B0604020202020204" pitchFamily="34" charset="0"/>
                <a:cs typeface="Arial" panose="020B0604020202020204" pitchFamily="34" charset="0"/>
              </a:rPr>
              <a:t>4</a:t>
            </a:r>
            <a:r>
              <a:rPr lang="ro-RO" dirty="0" smtClean="0">
                <a:latin typeface="Arial" panose="020B0604020202020204" pitchFamily="34" charset="0"/>
                <a:cs typeface="Arial" panose="020B0604020202020204" pitchFamily="34" charset="0"/>
              </a:rPr>
              <a:t> milioane </a:t>
            </a:r>
            <a:r>
              <a:rPr lang="ro-RO" dirty="0" smtClean="0">
                <a:latin typeface="Arial" panose="020B0604020202020204" pitchFamily="34" charset="0"/>
                <a:cs typeface="Arial" panose="020B0604020202020204" pitchFamily="34" charset="0"/>
              </a:rPr>
              <a:t>Lei;</a:t>
            </a:r>
            <a:endParaRPr lang="ro-RO" dirty="0" smtClean="0">
              <a:latin typeface="Arial" panose="020B0604020202020204" pitchFamily="34" charset="0"/>
              <a:cs typeface="Arial" panose="020B0604020202020204" pitchFamily="34" charset="0"/>
            </a:endParaRPr>
          </a:p>
          <a:p>
            <a:pPr>
              <a:lnSpc>
                <a:spcPct val="150000"/>
              </a:lnSpc>
            </a:pPr>
            <a:r>
              <a:rPr lang="ro-RO"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201</a:t>
            </a:r>
            <a:r>
              <a:rPr lang="ro-RO" dirty="0" smtClean="0">
                <a:latin typeface="Arial" panose="020B0604020202020204" pitchFamily="34" charset="0"/>
                <a:cs typeface="Arial" panose="020B0604020202020204" pitchFamily="34" charset="0"/>
              </a:rPr>
              <a:t> utilaje </a:t>
            </a:r>
            <a:r>
              <a:rPr lang="ro-RO" dirty="0" smtClean="0">
                <a:latin typeface="Arial" panose="020B0604020202020204" pitchFamily="34" charset="0"/>
                <a:cs typeface="Arial" panose="020B0604020202020204" pitchFamily="34" charset="0"/>
              </a:rPr>
              <a:t>agricole;</a:t>
            </a:r>
            <a:endParaRPr lang="ro-RO" dirty="0" smtClean="0">
              <a:latin typeface="Arial" panose="020B0604020202020204" pitchFamily="34" charset="0"/>
              <a:cs typeface="Arial" panose="020B0604020202020204" pitchFamily="34" charset="0"/>
            </a:endParaRPr>
          </a:p>
          <a:p>
            <a:pPr>
              <a:lnSpc>
                <a:spcPct val="150000"/>
              </a:lnSpc>
            </a:pPr>
            <a:r>
              <a:rPr lang="ro-RO" dirty="0" smtClean="0">
                <a:latin typeface="Arial" panose="020B0604020202020204" pitchFamily="34" charset="0"/>
                <a:cs typeface="Arial" panose="020B0604020202020204" pitchFamily="34" charset="0"/>
              </a:rPr>
              <a:t> 5 practici de Management Durabil al </a:t>
            </a:r>
            <a:r>
              <a:rPr lang="ro-RO" dirty="0" smtClean="0">
                <a:latin typeface="Arial" panose="020B0604020202020204" pitchFamily="34" charset="0"/>
                <a:cs typeface="Arial" panose="020B0604020202020204" pitchFamily="34" charset="0"/>
              </a:rPr>
              <a:t>Terenurilor.</a:t>
            </a:r>
            <a:endParaRPr lang="ro-RO"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1027664"/>
            <a:ext cx="9366325" cy="813662"/>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Rezultate </a:t>
            </a:r>
            <a:endParaRPr lang="ru-RU" sz="3200"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1886103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741405" y="964504"/>
            <a:ext cx="10379676" cy="5238588"/>
          </a:xfrm>
        </p:spPr>
        <p:txBody>
          <a:bodyPr>
            <a:normAutofit fontScale="62500" lnSpcReduction="20000"/>
          </a:bodyPr>
          <a:lstStyle/>
          <a:p>
            <a:pPr algn="ctr">
              <a:buFontTx/>
              <a:buNone/>
            </a:pPr>
            <a:r>
              <a:rPr lang="ro-RO" sz="2800" b="1" dirty="0" smtClean="0">
                <a:solidFill>
                  <a:srgbClr val="339933"/>
                </a:solidFill>
                <a:latin typeface="Arial" panose="020B0604020202020204" pitchFamily="34" charset="0"/>
                <a:cs typeface="Arial" panose="020B0604020202020204" pitchFamily="34" charset="0"/>
              </a:rPr>
              <a:t>Linia fierbinte AIPA </a:t>
            </a:r>
            <a:r>
              <a:rPr lang="ro-RO" sz="2800" dirty="0" smtClean="0">
                <a:solidFill>
                  <a:schemeClr val="tx1"/>
                </a:solidFill>
                <a:latin typeface="Arial" panose="020B0604020202020204" pitchFamily="34" charset="0"/>
                <a:cs typeface="Arial" panose="020B0604020202020204" pitchFamily="34" charset="0"/>
              </a:rPr>
              <a:t>-</a:t>
            </a:r>
            <a:r>
              <a:rPr lang="ro-RO" sz="2800" b="1" dirty="0" smtClean="0">
                <a:solidFill>
                  <a:schemeClr val="accent1"/>
                </a:solidFill>
                <a:latin typeface="Arial" panose="020B0604020202020204" pitchFamily="34" charset="0"/>
                <a:cs typeface="Arial" panose="020B0604020202020204" pitchFamily="34" charset="0"/>
              </a:rPr>
              <a:t> </a:t>
            </a:r>
            <a:r>
              <a:rPr lang="ro-RO" sz="2800" b="1" dirty="0" smtClean="0">
                <a:latin typeface="Arial" panose="020B0604020202020204" pitchFamily="34" charset="0"/>
                <a:cs typeface="Arial" panose="020B0604020202020204" pitchFamily="34" charset="0"/>
              </a:rPr>
              <a:t>(</a:t>
            </a:r>
            <a:r>
              <a:rPr lang="ro-RO" sz="2800" b="1" dirty="0" smtClean="0">
                <a:solidFill>
                  <a:schemeClr val="tx1"/>
                </a:solidFill>
                <a:latin typeface="Arial" panose="020B0604020202020204" pitchFamily="34" charset="0"/>
                <a:cs typeface="Arial" panose="020B0604020202020204" pitchFamily="34" charset="0"/>
              </a:rPr>
              <a:t>0 22) 213 333</a:t>
            </a:r>
          </a:p>
          <a:p>
            <a:pPr algn="ctr">
              <a:buFontTx/>
              <a:buNone/>
            </a:pPr>
            <a:endParaRPr lang="ro-RO" sz="2800" b="1" dirty="0" smtClean="0">
              <a:solidFill>
                <a:schemeClr val="tx1"/>
              </a:solidFill>
              <a:latin typeface="Arial" panose="020B0604020202020204" pitchFamily="34" charset="0"/>
              <a:cs typeface="Arial" panose="020B0604020202020204" pitchFamily="34" charset="0"/>
            </a:endParaRPr>
          </a:p>
          <a:p>
            <a:pPr algn="ctr">
              <a:buFontTx/>
              <a:buNone/>
            </a:pPr>
            <a:r>
              <a:rPr lang="ro-RO" sz="2800" b="1" dirty="0" smtClean="0">
                <a:solidFill>
                  <a:srgbClr val="339933"/>
                </a:solidFill>
                <a:latin typeface="Arial" panose="020B0604020202020204" pitchFamily="34" charset="0"/>
                <a:cs typeface="Arial" panose="020B0604020202020204" pitchFamily="34" charset="0"/>
              </a:rPr>
              <a:t>Echipa de consultanți </a:t>
            </a:r>
            <a:r>
              <a:rPr lang="ro-RO" sz="2800" dirty="0" smtClean="0">
                <a:latin typeface="Arial" panose="020B0604020202020204" pitchFamily="34" charset="0"/>
                <a:cs typeface="Arial" panose="020B0604020202020204" pitchFamily="34" charset="0"/>
              </a:rPr>
              <a:t>– </a:t>
            </a:r>
            <a:r>
              <a:rPr lang="ro-RO" sz="2800" b="1" dirty="0" smtClean="0">
                <a:solidFill>
                  <a:schemeClr val="tx1"/>
                </a:solidFill>
                <a:latin typeface="Arial" panose="020B0604020202020204" pitchFamily="34" charset="0"/>
                <a:cs typeface="Arial" panose="020B0604020202020204" pitchFamily="34" charset="0"/>
              </a:rPr>
              <a:t>(0 22) 278 701</a:t>
            </a:r>
          </a:p>
          <a:p>
            <a:pPr algn="ctr">
              <a:buFontTx/>
              <a:buNone/>
            </a:pPr>
            <a:endParaRPr lang="en-US" sz="2800" b="1" dirty="0" smtClean="0">
              <a:solidFill>
                <a:schemeClr val="tx1"/>
              </a:solidFill>
              <a:latin typeface="Arial" panose="020B0604020202020204" pitchFamily="34" charset="0"/>
              <a:cs typeface="Arial" panose="020B0604020202020204" pitchFamily="34" charset="0"/>
            </a:endParaRPr>
          </a:p>
          <a:p>
            <a:pPr>
              <a:buFontTx/>
              <a:buNone/>
            </a:pPr>
            <a:r>
              <a:rPr lang="ro-RO" sz="4000" b="1" dirty="0" smtClean="0">
                <a:solidFill>
                  <a:schemeClr val="tx1"/>
                </a:solidFill>
                <a:latin typeface="Arial" panose="020B0604020202020204" pitchFamily="34" charset="0"/>
                <a:cs typeface="Arial" panose="020B0604020202020204" pitchFamily="34" charset="0"/>
              </a:rPr>
              <a:t>Consultant ecologie: </a:t>
            </a:r>
            <a:r>
              <a:rPr lang="en-US" sz="4000" b="1" dirty="0" err="1" smtClean="0">
                <a:solidFill>
                  <a:schemeClr val="tx1"/>
                </a:solidFill>
                <a:latin typeface="Arial" panose="020B0604020202020204" pitchFamily="34" charset="0"/>
                <a:cs typeface="Arial" panose="020B0604020202020204" pitchFamily="34" charset="0"/>
              </a:rPr>
              <a:t>Overcenco</a:t>
            </a:r>
            <a:r>
              <a:rPr lang="en-US" sz="4000" b="1" dirty="0" smtClean="0">
                <a:solidFill>
                  <a:schemeClr val="tx1"/>
                </a:solidFill>
                <a:latin typeface="Arial" panose="020B0604020202020204" pitchFamily="34" charset="0"/>
                <a:cs typeface="Arial" panose="020B0604020202020204" pitchFamily="34" charset="0"/>
              </a:rPr>
              <a:t> </a:t>
            </a:r>
            <a:r>
              <a:rPr lang="en-US" sz="4000" b="1" dirty="0" err="1" smtClean="0">
                <a:solidFill>
                  <a:schemeClr val="tx1"/>
                </a:solidFill>
                <a:latin typeface="Arial" panose="020B0604020202020204" pitchFamily="34" charset="0"/>
                <a:cs typeface="Arial" panose="020B0604020202020204" pitchFamily="34" charset="0"/>
              </a:rPr>
              <a:t>Aurel</a:t>
            </a:r>
            <a:r>
              <a:rPr lang="en-US" sz="4000" b="1" dirty="0" smtClean="0">
                <a:solidFill>
                  <a:schemeClr val="tx1"/>
                </a:solidFill>
                <a:latin typeface="Arial" panose="020B0604020202020204" pitchFamily="34" charset="0"/>
                <a:cs typeface="Arial" panose="020B0604020202020204" pitchFamily="34" charset="0"/>
              </a:rPr>
              <a:t> – </a:t>
            </a:r>
            <a:r>
              <a:rPr lang="ro-RO" sz="4600" b="1" dirty="0" smtClean="0">
                <a:solidFill>
                  <a:schemeClr val="tx1"/>
                </a:solidFill>
                <a:latin typeface="Arial" panose="020B0604020202020204" pitchFamily="34" charset="0"/>
                <a:cs typeface="Arial" panose="020B0604020202020204" pitchFamily="34" charset="0"/>
              </a:rPr>
              <a:t>069240675</a:t>
            </a:r>
          </a:p>
          <a:p>
            <a:pPr>
              <a:buFontTx/>
              <a:buNone/>
            </a:pPr>
            <a:endParaRPr lang="en-US" sz="4600" b="1" dirty="0" smtClean="0">
              <a:solidFill>
                <a:schemeClr val="tx1"/>
              </a:solidFill>
              <a:latin typeface="Arial" panose="020B0604020202020204" pitchFamily="34" charset="0"/>
              <a:cs typeface="Arial" panose="020B0604020202020204" pitchFamily="34" charset="0"/>
            </a:endParaRPr>
          </a:p>
          <a:p>
            <a:pPr>
              <a:buFontTx/>
              <a:buNone/>
            </a:pPr>
            <a:r>
              <a:rPr lang="ro-RO" sz="4000" b="1" dirty="0" smtClean="0">
                <a:solidFill>
                  <a:schemeClr val="tx1"/>
                </a:solidFill>
                <a:latin typeface="Arial" panose="020B0604020202020204" pitchFamily="34" charset="0"/>
                <a:cs typeface="Arial" panose="020B0604020202020204" pitchFamily="34" charset="0"/>
              </a:rPr>
              <a:t>Consultant practici MDT: </a:t>
            </a:r>
            <a:r>
              <a:rPr lang="en-US" sz="4000" b="1" dirty="0" err="1" smtClean="0">
                <a:solidFill>
                  <a:schemeClr val="tx1"/>
                </a:solidFill>
                <a:latin typeface="Arial" panose="020B0604020202020204" pitchFamily="34" charset="0"/>
                <a:cs typeface="Arial" panose="020B0604020202020204" pitchFamily="34" charset="0"/>
              </a:rPr>
              <a:t>Cazmal</a:t>
            </a:r>
            <a:r>
              <a:rPr lang="ro-RO" sz="4000" b="1" dirty="0" smtClean="0">
                <a:solidFill>
                  <a:schemeClr val="tx1"/>
                </a:solidFill>
                <a:latin typeface="Arial" panose="020B0604020202020204" pitchFamily="34" charset="0"/>
                <a:cs typeface="Arial" panose="020B0604020202020204" pitchFamily="34" charset="0"/>
              </a:rPr>
              <a:t>î Nicolai - </a:t>
            </a:r>
            <a:r>
              <a:rPr lang="ro-RO" sz="4600" b="1" dirty="0" smtClean="0">
                <a:solidFill>
                  <a:schemeClr val="tx1"/>
                </a:solidFill>
                <a:latin typeface="Arial" panose="020B0604020202020204" pitchFamily="34" charset="0"/>
                <a:cs typeface="Arial" panose="020B0604020202020204" pitchFamily="34" charset="0"/>
              </a:rPr>
              <a:t>067502205 </a:t>
            </a:r>
          </a:p>
          <a:p>
            <a:pPr>
              <a:buFontTx/>
              <a:buNone/>
            </a:pPr>
            <a:endParaRPr lang="ro-RO" sz="4600" b="1" dirty="0" smtClean="0">
              <a:solidFill>
                <a:schemeClr val="tx1"/>
              </a:solidFill>
              <a:latin typeface="Arial" panose="020B0604020202020204" pitchFamily="34" charset="0"/>
              <a:cs typeface="Arial" panose="020B0604020202020204" pitchFamily="34" charset="0"/>
            </a:endParaRPr>
          </a:p>
          <a:p>
            <a:pPr>
              <a:buFontTx/>
              <a:buNone/>
            </a:pPr>
            <a:r>
              <a:rPr lang="ro-RO" sz="4000" b="1" dirty="0" smtClean="0">
                <a:solidFill>
                  <a:schemeClr val="tx1"/>
                </a:solidFill>
                <a:latin typeface="Arial" panose="020B0604020202020204" pitchFamily="34" charset="0"/>
                <a:cs typeface="Arial" panose="020B0604020202020204" pitchFamily="34" charset="0"/>
              </a:rPr>
              <a:t>Consultant tehn</a:t>
            </a:r>
            <a:r>
              <a:rPr lang="en-US" sz="4000" b="1" dirty="0" err="1" smtClean="0">
                <a:solidFill>
                  <a:schemeClr val="tx1"/>
                </a:solidFill>
                <a:latin typeface="Arial" panose="020B0604020202020204" pitchFamily="34" charset="0"/>
                <a:cs typeface="Arial" panose="020B0604020202020204" pitchFamily="34" charset="0"/>
              </a:rPr>
              <a:t>ologii</a:t>
            </a:r>
            <a:r>
              <a:rPr lang="en-US" sz="4000" b="1" dirty="0" smtClean="0">
                <a:solidFill>
                  <a:schemeClr val="tx1"/>
                </a:solidFill>
                <a:latin typeface="Arial" panose="020B0604020202020204" pitchFamily="34" charset="0"/>
                <a:cs typeface="Arial" panose="020B0604020202020204" pitchFamily="34" charset="0"/>
              </a:rPr>
              <a:t>/</a:t>
            </a:r>
            <a:r>
              <a:rPr lang="en-US" sz="4000" b="1" dirty="0" err="1" smtClean="0">
                <a:solidFill>
                  <a:schemeClr val="tx1"/>
                </a:solidFill>
                <a:latin typeface="Arial" panose="020B0604020202020204" pitchFamily="34" charset="0"/>
                <a:cs typeface="Arial" panose="020B0604020202020204" pitchFamily="34" charset="0"/>
              </a:rPr>
              <a:t>utilaj</a:t>
            </a:r>
            <a:r>
              <a:rPr lang="en-US" sz="4000" b="1" dirty="0" smtClean="0">
                <a:solidFill>
                  <a:schemeClr val="tx1"/>
                </a:solidFill>
                <a:latin typeface="Arial" panose="020B0604020202020204" pitchFamily="34" charset="0"/>
                <a:cs typeface="Arial" panose="020B0604020202020204" pitchFamily="34" charset="0"/>
              </a:rPr>
              <a:t> </a:t>
            </a:r>
            <a:r>
              <a:rPr lang="en-US" sz="4000" b="1" dirty="0" err="1" smtClean="0">
                <a:solidFill>
                  <a:schemeClr val="tx1"/>
                </a:solidFill>
                <a:latin typeface="Arial" panose="020B0604020202020204" pitchFamily="34" charset="0"/>
                <a:cs typeface="Arial" panose="020B0604020202020204" pitchFamily="34" charset="0"/>
              </a:rPr>
              <a:t>agricol</a:t>
            </a:r>
            <a:r>
              <a:rPr lang="ro-RO" sz="4000" b="1" dirty="0" smtClean="0">
                <a:solidFill>
                  <a:schemeClr val="tx1"/>
                </a:solidFill>
                <a:latin typeface="Arial" panose="020B0604020202020204" pitchFamily="34" charset="0"/>
                <a:cs typeface="Arial" panose="020B0604020202020204" pitchFamily="34" charset="0"/>
              </a:rPr>
              <a:t>:</a:t>
            </a:r>
            <a:r>
              <a:rPr lang="en-US" sz="4000" b="1" dirty="0" smtClean="0">
                <a:solidFill>
                  <a:schemeClr val="tx1"/>
                </a:solidFill>
                <a:latin typeface="Arial" panose="020B0604020202020204" pitchFamily="34" charset="0"/>
                <a:cs typeface="Arial" panose="020B0604020202020204" pitchFamily="34" charset="0"/>
              </a:rPr>
              <a:t> </a:t>
            </a:r>
            <a:r>
              <a:rPr lang="en-US" sz="4000" b="1" dirty="0" err="1" smtClean="0">
                <a:solidFill>
                  <a:schemeClr val="tx1"/>
                </a:solidFill>
                <a:latin typeface="Arial" panose="020B0604020202020204" pitchFamily="34" charset="0"/>
                <a:cs typeface="Arial" panose="020B0604020202020204" pitchFamily="34" charset="0"/>
              </a:rPr>
              <a:t>Gavrila</a:t>
            </a:r>
            <a:r>
              <a:rPr lang="ro-RO" sz="4000" b="1" dirty="0" smtClean="0">
                <a:solidFill>
                  <a:schemeClr val="tx1"/>
                </a:solidFill>
                <a:latin typeface="Arial" panose="020B0604020202020204" pitchFamily="34" charset="0"/>
                <a:cs typeface="Arial" panose="020B0604020202020204" pitchFamily="34" charset="0"/>
              </a:rPr>
              <a:t>ș Sergiu</a:t>
            </a:r>
            <a:r>
              <a:rPr lang="en-US" sz="4000" b="1" dirty="0" smtClean="0">
                <a:solidFill>
                  <a:schemeClr val="tx1"/>
                </a:solidFill>
                <a:latin typeface="Arial" panose="020B0604020202020204" pitchFamily="34" charset="0"/>
                <a:cs typeface="Arial" panose="020B0604020202020204" pitchFamily="34" charset="0"/>
              </a:rPr>
              <a:t>- </a:t>
            </a:r>
            <a:r>
              <a:rPr lang="en-US" sz="4600" b="1" dirty="0" smtClean="0">
                <a:solidFill>
                  <a:schemeClr val="tx1"/>
                </a:solidFill>
                <a:latin typeface="Arial" panose="020B0604020202020204" pitchFamily="34" charset="0"/>
                <a:cs typeface="Arial" panose="020B0604020202020204" pitchFamily="34" charset="0"/>
              </a:rPr>
              <a:t>060626444</a:t>
            </a:r>
            <a:endParaRPr lang="ro-RO" sz="4600" b="1" dirty="0" smtClean="0">
              <a:solidFill>
                <a:schemeClr val="tx1"/>
              </a:solidFill>
              <a:latin typeface="Arial" panose="020B0604020202020204" pitchFamily="34" charset="0"/>
              <a:cs typeface="Arial" panose="020B0604020202020204" pitchFamily="34" charset="0"/>
            </a:endParaRPr>
          </a:p>
          <a:p>
            <a:pPr>
              <a:buFontTx/>
              <a:buNone/>
            </a:pPr>
            <a:endParaRPr lang="en-US" sz="4600" b="1" dirty="0" smtClean="0">
              <a:solidFill>
                <a:schemeClr val="tx1"/>
              </a:solidFill>
              <a:latin typeface="Arial" panose="020B0604020202020204" pitchFamily="34" charset="0"/>
              <a:cs typeface="Arial" panose="020B0604020202020204" pitchFamily="34" charset="0"/>
            </a:endParaRPr>
          </a:p>
          <a:p>
            <a:pPr>
              <a:buFontTx/>
              <a:buNone/>
            </a:pPr>
            <a:r>
              <a:rPr lang="ro-RO" sz="4000" b="1" dirty="0" smtClean="0">
                <a:solidFill>
                  <a:schemeClr val="tx1"/>
                </a:solidFill>
                <a:latin typeface="Arial" panose="020B0604020202020204" pitchFamily="34" charset="0"/>
                <a:cs typeface="Arial" panose="020B0604020202020204" pitchFamily="34" charset="0"/>
              </a:rPr>
              <a:t>Consultant UCIMPA: Bujor Igor -</a:t>
            </a:r>
            <a:r>
              <a:rPr lang="ro-RO" sz="4600" b="1" dirty="0" smtClean="0">
                <a:solidFill>
                  <a:schemeClr val="tx1"/>
                </a:solidFill>
                <a:latin typeface="Arial" panose="020B0604020202020204" pitchFamily="34" charset="0"/>
                <a:cs typeface="Arial" panose="020B0604020202020204" pitchFamily="34" charset="0"/>
              </a:rPr>
              <a:t>069291678</a:t>
            </a:r>
          </a:p>
          <a:p>
            <a:pPr algn="ctr">
              <a:buFontTx/>
              <a:buNone/>
            </a:pPr>
            <a:endParaRPr lang="ro-RO" sz="2800" dirty="0" smtClean="0">
              <a:solidFill>
                <a:schemeClr val="tx1"/>
              </a:solidFill>
              <a:latin typeface="Arial" panose="020B0604020202020204" pitchFamily="34" charset="0"/>
              <a:cs typeface="Arial" panose="020B0604020202020204" pitchFamily="34" charset="0"/>
              <a:hlinkClick r:id="rId2"/>
            </a:endParaRPr>
          </a:p>
          <a:p>
            <a:pPr algn="ctr">
              <a:buFontTx/>
              <a:buNone/>
            </a:pPr>
            <a:r>
              <a:rPr lang="ro-RO" sz="2800" dirty="0" smtClean="0">
                <a:solidFill>
                  <a:schemeClr val="tx1"/>
                </a:solidFill>
                <a:latin typeface="Arial" panose="020B0604020202020204" pitchFamily="34" charset="0"/>
                <a:cs typeface="Arial" panose="020B0604020202020204" pitchFamily="34" charset="0"/>
                <a:hlinkClick r:id="rId2"/>
              </a:rPr>
              <a:t>www.aipa.</a:t>
            </a:r>
            <a:r>
              <a:rPr lang="en-US" sz="2800" dirty="0" smtClean="0">
                <a:solidFill>
                  <a:schemeClr val="tx1"/>
                </a:solidFill>
                <a:latin typeface="Arial" panose="020B0604020202020204" pitchFamily="34" charset="0"/>
                <a:cs typeface="Arial" panose="020B0604020202020204" pitchFamily="34" charset="0"/>
                <a:hlinkClick r:id="rId2"/>
              </a:rPr>
              <a:t>gov.</a:t>
            </a:r>
            <a:r>
              <a:rPr lang="ro-RO" sz="2800" dirty="0" smtClean="0">
                <a:solidFill>
                  <a:schemeClr val="tx1"/>
                </a:solidFill>
                <a:latin typeface="Arial" panose="020B0604020202020204" pitchFamily="34" charset="0"/>
                <a:cs typeface="Arial" panose="020B0604020202020204" pitchFamily="34" charset="0"/>
                <a:hlinkClick r:id="rId2"/>
              </a:rPr>
              <a:t>md</a:t>
            </a:r>
          </a:p>
          <a:p>
            <a:pPr algn="ctr">
              <a:buFontTx/>
              <a:buNone/>
            </a:pPr>
            <a:r>
              <a:rPr lang="ro-RO" sz="2800" dirty="0" smtClean="0">
                <a:solidFill>
                  <a:schemeClr val="tx1"/>
                </a:solidFill>
                <a:latin typeface="Arial" panose="020B0604020202020204" pitchFamily="34" charset="0"/>
                <a:cs typeface="Arial" panose="020B0604020202020204" pitchFamily="34" charset="0"/>
                <a:hlinkClick r:id="rId2"/>
              </a:rPr>
              <a:t>www.capmu.md</a:t>
            </a:r>
            <a:r>
              <a:rPr lang="ro-RO" sz="2800" dirty="0" smtClean="0">
                <a:solidFill>
                  <a:schemeClr val="tx1"/>
                </a:solidFill>
                <a:latin typeface="Arial" panose="020B0604020202020204" pitchFamily="34" charset="0"/>
                <a:cs typeface="Arial" panose="020B0604020202020204" pitchFamily="34" charset="0"/>
              </a:rPr>
              <a:t> </a:t>
            </a:r>
          </a:p>
          <a:p>
            <a:endParaRPr lang="en-US" dirty="0" smtClean="0">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3" cstate="print"/>
          <a:srcRect/>
          <a:stretch>
            <a:fillRect/>
          </a:stretch>
        </p:blipFill>
        <p:spPr bwMode="auto">
          <a:xfrm>
            <a:off x="9372600" y="0"/>
            <a:ext cx="1407695" cy="58564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le 1"/>
          <p:cNvSpPr>
            <a:spLocks noGrp="1"/>
          </p:cNvSpPr>
          <p:nvPr>
            <p:ph type="title"/>
          </p:nvPr>
        </p:nvSpPr>
        <p:spPr>
          <a:xfrm>
            <a:off x="1046746" y="720417"/>
            <a:ext cx="8169443" cy="583364"/>
          </a:xfrm>
        </p:spPr>
        <p:txBody>
          <a:bodyPr>
            <a:normAutofit/>
          </a:bodyPr>
          <a:lstStyle/>
          <a:p>
            <a:pPr algn="l" eaLnBrk="1" hangingPunct="1"/>
            <a:r>
              <a:rPr lang="en-US" sz="3200" b="1" dirty="0" smtClean="0">
                <a:solidFill>
                  <a:srgbClr val="339933"/>
                </a:solidFill>
                <a:latin typeface="Arial" panose="020B0604020202020204" pitchFamily="34" charset="0"/>
                <a:cs typeface="Arial" panose="020B0604020202020204" pitchFamily="34" charset="0"/>
              </a:rPr>
              <a:t>  </a:t>
            </a:r>
            <a:r>
              <a:rPr lang="ro-RO" sz="3200" dirty="0" smtClean="0">
                <a:solidFill>
                  <a:srgbClr val="339933"/>
                </a:solidFill>
                <a:latin typeface="Arial" panose="020B0604020202020204" pitchFamily="34" charset="0"/>
                <a:cs typeface="Arial" panose="020B0604020202020204" pitchFamily="34" charset="0"/>
              </a:rPr>
              <a:t>Întrebări &amp; Răspunsuri</a:t>
            </a:r>
          </a:p>
        </p:txBody>
      </p:sp>
      <p:sp>
        <p:nvSpPr>
          <p:cNvPr id="20484" name="TextBox 5"/>
          <p:cNvSpPr txBox="1">
            <a:spLocks noChangeArrowheads="1"/>
          </p:cNvSpPr>
          <p:nvPr/>
        </p:nvSpPr>
        <p:spPr bwMode="auto">
          <a:xfrm>
            <a:off x="7868676" y="5702967"/>
            <a:ext cx="3140242" cy="553998"/>
          </a:xfrm>
          <a:prstGeom prst="rect">
            <a:avLst/>
          </a:prstGeom>
          <a:noFill/>
          <a:ln w="9525">
            <a:noFill/>
            <a:miter lim="800000"/>
            <a:headEnd/>
            <a:tailEnd/>
          </a:ln>
        </p:spPr>
        <p:txBody>
          <a:bodyPr wrap="square">
            <a:spAutoFit/>
          </a:bodyPr>
          <a:lstStyle/>
          <a:p>
            <a:r>
              <a:rPr lang="ro-RO" sz="3000" dirty="0" smtClean="0">
                <a:solidFill>
                  <a:srgbClr val="339933"/>
                </a:solidFill>
                <a:latin typeface="Arial" panose="020B0604020202020204" pitchFamily="34" charset="0"/>
                <a:cs typeface="Arial" panose="020B0604020202020204" pitchFamily="34" charset="0"/>
              </a:rPr>
              <a:t>Vă mulțumim!</a:t>
            </a:r>
            <a:endParaRPr lang="ro-RO" sz="3000" dirty="0">
              <a:solidFill>
                <a:srgbClr val="339933"/>
              </a:solidFill>
              <a:latin typeface="Arial" panose="020B0604020202020204" pitchFamily="34" charset="0"/>
              <a:cs typeface="Arial" panose="020B0604020202020204" pitchFamily="34" charset="0"/>
            </a:endParaRPr>
          </a:p>
        </p:txBody>
      </p:sp>
      <p:pic>
        <p:nvPicPr>
          <p:cNvPr id="5" name="Picture 2" descr="LOGOFINAL"/>
          <p:cNvPicPr>
            <a:picLocks noChangeAspect="1" noChangeArrowheads="1"/>
          </p:cNvPicPr>
          <p:nvPr/>
        </p:nvPicPr>
        <p:blipFill>
          <a:blip r:embed="rId3" cstate="print"/>
          <a:srcRect/>
          <a:stretch>
            <a:fillRect/>
          </a:stretch>
        </p:blipFill>
        <p:spPr bwMode="auto">
          <a:xfrm>
            <a:off x="9372600" y="0"/>
            <a:ext cx="1407695" cy="585642"/>
          </a:xfrm>
          <a:prstGeom prst="rect">
            <a:avLst/>
          </a:prstGeom>
          <a:noFill/>
          <a:ln w="9525">
            <a:noFill/>
            <a:miter lim="800000"/>
            <a:headEnd/>
            <a:tailEnd/>
          </a:ln>
        </p:spPr>
      </p:pic>
      <p:pic>
        <p:nvPicPr>
          <p:cNvPr id="7172" name="Picture 4" descr="D:\Desktop\Grape-Field-Wallpaper-412052.jpeg"/>
          <p:cNvPicPr>
            <a:picLocks noChangeAspect="1" noChangeArrowheads="1"/>
          </p:cNvPicPr>
          <p:nvPr/>
        </p:nvPicPr>
        <p:blipFill>
          <a:blip r:embed="rId4" cstate="print"/>
          <a:srcRect/>
          <a:stretch>
            <a:fillRect/>
          </a:stretch>
        </p:blipFill>
        <p:spPr bwMode="auto">
          <a:xfrm>
            <a:off x="2512460" y="1286805"/>
            <a:ext cx="7116731" cy="4447957"/>
          </a:xfrm>
          <a:prstGeom prst="rect">
            <a:avLst/>
          </a:prstGeom>
          <a:noFill/>
        </p:spPr>
      </p:pic>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91323" y="2323653"/>
            <a:ext cx="9390977" cy="2448764"/>
          </a:xfrm>
        </p:spPr>
        <p:txBody>
          <a:bodyPr/>
          <a:lstStyle/>
          <a:p>
            <a:pPr marL="68580" indent="0">
              <a:buNone/>
            </a:pPr>
            <a:r>
              <a:rPr lang="ro-RO" dirty="0" smtClean="0">
                <a:latin typeface="Arial" panose="020B0604020202020204" pitchFamily="34" charset="0"/>
                <a:cs typeface="Arial" panose="020B0604020202020204" pitchFamily="34" charset="0"/>
              </a:rPr>
              <a:t>1992 (Rio de Janeiro) – Conferința Mondială pentru Mediu și Dezvolatarea Durabilă;</a:t>
            </a:r>
          </a:p>
          <a:p>
            <a:pPr marL="68580" indent="0">
              <a:buNone/>
            </a:pPr>
            <a:r>
              <a:rPr lang="ro-RO" dirty="0" smtClean="0">
                <a:latin typeface="Arial" panose="020B0604020202020204" pitchFamily="34" charset="0"/>
                <a:cs typeface="Arial" panose="020B0604020202020204" pitchFamily="34" charset="0"/>
              </a:rPr>
              <a:t>2002 (Johannensburg) – Sesziunea Specială a Adunării Generale a ONU;</a:t>
            </a:r>
          </a:p>
          <a:p>
            <a:pPr marL="68580" indent="0">
              <a:buNone/>
            </a:pPr>
            <a:r>
              <a:rPr lang="ro-RO" dirty="0" smtClean="0">
                <a:latin typeface="Arial" panose="020B0604020202020204" pitchFamily="34" charset="0"/>
                <a:cs typeface="Arial" panose="020B0604020202020204" pitchFamily="34" charset="0"/>
              </a:rPr>
              <a:t>2012 </a:t>
            </a:r>
            <a:r>
              <a:rPr lang="ro-RO" dirty="0">
                <a:latin typeface="Arial" panose="020B0604020202020204" pitchFamily="34" charset="0"/>
                <a:cs typeface="Arial" panose="020B0604020202020204" pitchFamily="34" charset="0"/>
              </a:rPr>
              <a:t>(Rio de Janeiro) – </a:t>
            </a:r>
            <a:r>
              <a:rPr lang="ro-RO" dirty="0" smtClean="0">
                <a:latin typeface="Arial" panose="020B0604020202020204" pitchFamily="34" charset="0"/>
                <a:cs typeface="Arial" panose="020B0604020202020204" pitchFamily="34" charset="0"/>
              </a:rPr>
              <a:t>Conferința Mondială pentru Dezvoltarea Durabilă</a:t>
            </a:r>
            <a:endParaRPr lang="ru-R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Problemele complexe ale dezvoltării durabile au fost abordate:</a:t>
            </a:r>
            <a:endParaRPr lang="ru-RU" sz="3200" dirty="0">
              <a:solidFill>
                <a:srgbClr val="339933"/>
              </a:solidFill>
              <a:latin typeface="Arial" panose="020B0604020202020204" pitchFamily="34" charset="0"/>
              <a:cs typeface="Arial" panose="020B0604020202020204" pitchFamily="34" charset="0"/>
            </a:endParaRPr>
          </a:p>
        </p:txBody>
      </p:sp>
      <p:sp>
        <p:nvSpPr>
          <p:cNvPr id="4" name="TextBox 3"/>
          <p:cNvSpPr txBox="1"/>
          <p:nvPr/>
        </p:nvSpPr>
        <p:spPr>
          <a:xfrm>
            <a:off x="3219189" y="4756139"/>
            <a:ext cx="6751529" cy="646331"/>
          </a:xfrm>
          <a:prstGeom prst="rect">
            <a:avLst/>
          </a:prstGeom>
          <a:noFill/>
          <a:ln>
            <a:solidFill>
              <a:schemeClr val="bg2"/>
            </a:solidFill>
          </a:ln>
        </p:spPr>
        <p:txBody>
          <a:bodyPr wrap="square" rtlCol="0" anchor="ctr" anchorCtr="1">
            <a:spAutoFit/>
          </a:bodyPr>
          <a:lstStyle/>
          <a:p>
            <a:r>
              <a:rPr lang="ro-RO" dirty="0" smtClean="0">
                <a:latin typeface="Arial" panose="020B0604020202020204" pitchFamily="34" charset="0"/>
                <a:cs typeface="Arial" panose="020B0604020202020204" pitchFamily="34" charset="0"/>
              </a:rPr>
              <a:t>Au fost elaborate programe concrete de acțiuni la nivel global și local, printre care </a:t>
            </a:r>
            <a:r>
              <a:rPr lang="ro-RO" b="1" i="1" dirty="0" smtClean="0">
                <a:latin typeface="Arial" panose="020B0604020202020204" pitchFamily="34" charset="0"/>
                <a:cs typeface="Arial" panose="020B0604020202020204" pitchFamily="34" charset="0"/>
              </a:rPr>
              <a:t>Agenda 21 Locală</a:t>
            </a:r>
            <a:endParaRPr lang="ru-RU" b="1" i="1" dirty="0">
              <a:latin typeface="Arial" panose="020B0604020202020204" pitchFamily="34" charset="0"/>
              <a:cs typeface="Arial" panose="020B0604020202020204" pitchFamily="34" charset="0"/>
            </a:endParaRPr>
          </a:p>
        </p:txBody>
      </p:sp>
      <p:pic>
        <p:nvPicPr>
          <p:cNvPr id="5"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614613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8580" indent="0">
              <a:buNone/>
            </a:pPr>
            <a:r>
              <a:rPr lang="ro-RO" dirty="0" smtClean="0">
                <a:latin typeface="Arial" panose="020B0604020202020204" pitchFamily="34" charset="0"/>
                <a:cs typeface="Arial" panose="020B0604020202020204" pitchFamily="34" charset="0"/>
              </a:rPr>
              <a:t>1992 (Rio de Janeiro) – Republica Moldova a semnat Declarația Națiunilor Unite pentru Mediu și Dezvoltare</a:t>
            </a:r>
          </a:p>
          <a:p>
            <a:pPr marL="68580" indent="0">
              <a:buNone/>
            </a:pPr>
            <a:r>
              <a:rPr lang="ro-RO" dirty="0" smtClean="0">
                <a:latin typeface="Arial" panose="020B0604020202020204" pitchFamily="34" charset="0"/>
                <a:cs typeface="Arial" panose="020B0604020202020204" pitchFamily="34" charset="0"/>
              </a:rPr>
              <a:t>Conform declarației </a:t>
            </a:r>
            <a:r>
              <a:rPr lang="ro-RO" dirty="0">
                <a:latin typeface="Arial" panose="020B0604020202020204" pitchFamily="34" charset="0"/>
                <a:cs typeface="Arial" panose="020B0604020202020204" pitchFamily="34" charset="0"/>
              </a:rPr>
              <a:t>Republica Moldova </a:t>
            </a:r>
            <a:r>
              <a:rPr lang="ro-RO" dirty="0" smtClean="0">
                <a:latin typeface="Arial" panose="020B0604020202020204" pitchFamily="34" charset="0"/>
                <a:cs typeface="Arial" panose="020B0604020202020204" pitchFamily="34" charset="0"/>
              </a:rPr>
              <a:t>ș</a:t>
            </a:r>
            <a:r>
              <a:rPr lang="en-US" dirty="0" smtClean="0">
                <a:latin typeface="Arial" panose="020B0604020202020204" pitchFamily="34" charset="0"/>
                <a:cs typeface="Arial" panose="020B0604020202020204" pitchFamily="34" charset="0"/>
              </a:rPr>
              <a:t>i</a:t>
            </a:r>
            <a:r>
              <a:rPr lang="ro-RO" dirty="0" err="1" smtClean="0">
                <a:latin typeface="Arial" panose="020B0604020202020204" pitchFamily="34" charset="0"/>
                <a:cs typeface="Arial" panose="020B0604020202020204" pitchFamily="34" charset="0"/>
              </a:rPr>
              <a:t>-a</a:t>
            </a:r>
            <a:r>
              <a:rPr lang="ro-RO" dirty="0" smtClean="0">
                <a:latin typeface="Arial" panose="020B0604020202020204" pitchFamily="34" charset="0"/>
                <a:cs typeface="Arial" panose="020B0604020202020204" pitchFamily="34" charset="0"/>
              </a:rPr>
              <a:t> asumat obligația de a se integra în procesul global de tranziție la modelul dedezvoltare durabilă.</a:t>
            </a:r>
          </a:p>
          <a:p>
            <a:pPr marL="68580" indent="0">
              <a:buNone/>
            </a:pPr>
            <a:r>
              <a:rPr lang="ro-RO" dirty="0" smtClean="0">
                <a:latin typeface="Arial" panose="020B0604020202020204" pitchFamily="34" charset="0"/>
                <a:cs typeface="Arial" panose="020B0604020202020204" pitchFamily="34" charset="0"/>
              </a:rPr>
              <a:t>2000 – a fost aprobată „Strategia </a:t>
            </a:r>
            <a:r>
              <a:rPr lang="ro-RO" dirty="0" smtClean="0">
                <a:latin typeface="Arial" panose="020B0604020202020204" pitchFamily="34" charset="0"/>
                <a:cs typeface="Arial" panose="020B0604020202020204" pitchFamily="34" charset="0"/>
              </a:rPr>
              <a:t>Nați</a:t>
            </a:r>
            <a:r>
              <a:rPr lang="en-US" dirty="0" smtClean="0">
                <a:latin typeface="Arial" panose="020B0604020202020204" pitchFamily="34" charset="0"/>
                <a:cs typeface="Arial" panose="020B0604020202020204" pitchFamily="34" charset="0"/>
              </a:rPr>
              <a:t>o</a:t>
            </a:r>
            <a:r>
              <a:rPr lang="ro-RO" dirty="0" smtClean="0">
                <a:latin typeface="Arial" panose="020B0604020202020204" pitchFamily="34" charset="0"/>
                <a:cs typeface="Arial" panose="020B0604020202020204" pitchFamily="34" charset="0"/>
              </a:rPr>
              <a:t>nală </a:t>
            </a:r>
            <a:r>
              <a:rPr lang="ro-RO" dirty="0" smtClean="0">
                <a:latin typeface="Arial" panose="020B0604020202020204" pitchFamily="34" charset="0"/>
                <a:cs typeface="Arial" panose="020B0604020202020204" pitchFamily="34" charset="0"/>
              </a:rPr>
              <a:t>pentru Dezvoltarea Durabilă”, elaborată în cadrul Programului Națiunilor Unite pentru Dezvoltare</a:t>
            </a:r>
            <a:endParaRPr lang="ru-R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1027664"/>
            <a:ext cx="9366325" cy="688402"/>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Republica Moldoba – dezvoltarea durabilă </a:t>
            </a:r>
            <a:endParaRPr lang="ru-RU" sz="3200"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3038029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91323" y="1835138"/>
            <a:ext cx="9390977" cy="3508977"/>
          </a:xfrm>
        </p:spPr>
        <p:txBody>
          <a:bodyPr>
            <a:normAutofit fontScale="92500"/>
          </a:bodyPr>
          <a:lstStyle/>
          <a:p>
            <a:pPr marL="68580" indent="0">
              <a:buNone/>
            </a:pPr>
            <a:r>
              <a:rPr lang="ro-RO" dirty="0" smtClean="0">
                <a:latin typeface="Arial" panose="020B0604020202020204" pitchFamily="34" charset="0"/>
                <a:cs typeface="Arial" panose="020B0604020202020204" pitchFamily="34" charset="0"/>
              </a:rPr>
              <a:t>Obiectivele strategice, prevăzute pentru următorii 20 de ani, vizează în mod special creșterea bunăstării întregului popor și a fiecărui cetățean, precum și prosperarea generațiilor următoare.</a:t>
            </a:r>
          </a:p>
          <a:p>
            <a:pPr marL="68580" indent="0">
              <a:buNone/>
            </a:pPr>
            <a:r>
              <a:rPr lang="ro-RO" dirty="0" smtClean="0">
                <a:latin typeface="Arial" panose="020B0604020202020204" pitchFamily="34" charset="0"/>
                <a:cs typeface="Arial" panose="020B0604020202020204" pitchFamily="34" charset="0"/>
              </a:rPr>
              <a:t>Abordarea complexă a problemei utilizării resurselor:</a:t>
            </a:r>
          </a:p>
          <a:p>
            <a:pPr marL="525780" indent="-457200">
              <a:buFont typeface="+mj-lt"/>
              <a:buAutoNum type="arabicPeriod"/>
            </a:pPr>
            <a:r>
              <a:rPr lang="ro-RO" dirty="0" smtClean="0">
                <a:latin typeface="Arial" panose="020B0604020202020204" pitchFamily="34" charset="0"/>
                <a:cs typeface="Arial" panose="020B0604020202020204" pitchFamily="34" charset="0"/>
              </a:rPr>
              <a:t>Lipsa resurselor limitează dezvoltarea;</a:t>
            </a:r>
          </a:p>
          <a:p>
            <a:pPr marL="525780" indent="-457200">
              <a:buFont typeface="+mj-lt"/>
              <a:buAutoNum type="arabicPeriod"/>
            </a:pPr>
            <a:r>
              <a:rPr lang="ro-RO" b="1" dirty="0" smtClean="0">
                <a:latin typeface="Arial" panose="020B0604020202020204" pitchFamily="34" charset="0"/>
                <a:cs typeface="Arial" panose="020B0604020202020204" pitchFamily="34" charset="0"/>
              </a:rPr>
              <a:t>Dezvoltarea localităților urbane și rurale provoacă poluarea mediului – solului, aerului, apelor de suprafață și freatice, etc</a:t>
            </a:r>
            <a:r>
              <a:rPr lang="ro-RO" dirty="0" smtClean="0">
                <a:latin typeface="Arial" panose="020B0604020202020204" pitchFamily="34" charset="0"/>
                <a:cs typeface="Arial" panose="020B0604020202020204" pitchFamily="34" charset="0"/>
              </a:rPr>
              <a:t>.</a:t>
            </a:r>
          </a:p>
          <a:p>
            <a:pPr marL="525780" indent="-457200">
              <a:buFont typeface="+mj-lt"/>
              <a:buAutoNum type="arabicPeriod"/>
            </a:pPr>
            <a:r>
              <a:rPr lang="ro-RO" b="1" u="sng" dirty="0" smtClean="0">
                <a:solidFill>
                  <a:srgbClr val="FF0000"/>
                </a:solidFill>
                <a:latin typeface="Arial" panose="020B0604020202020204" pitchFamily="34" charset="0"/>
                <a:cs typeface="Arial" panose="020B0604020202020204" pitchFamily="34" charset="0"/>
              </a:rPr>
              <a:t>Explorarea intensivă </a:t>
            </a:r>
            <a:r>
              <a:rPr lang="ro-RO" dirty="0" smtClean="0">
                <a:latin typeface="Arial" panose="020B0604020202020204" pitchFamily="34" charset="0"/>
                <a:cs typeface="Arial" panose="020B0604020202020204" pitchFamily="34" charset="0"/>
              </a:rPr>
              <a:t>a unor resurse (</a:t>
            </a:r>
            <a:r>
              <a:rPr lang="ro-RO" b="1" dirty="0" smtClean="0">
                <a:solidFill>
                  <a:srgbClr val="FF0000"/>
                </a:solidFill>
                <a:latin typeface="Arial" panose="020B0604020202020204" pitchFamily="34" charset="0"/>
                <a:cs typeface="Arial" panose="020B0604020202020204" pitchFamily="34" charset="0"/>
              </a:rPr>
              <a:t>solului, apelor, pădurilor</a:t>
            </a:r>
            <a:r>
              <a:rPr lang="ro-RO" dirty="0" smtClean="0">
                <a:latin typeface="Arial" panose="020B0604020202020204" pitchFamily="34" charset="0"/>
                <a:cs typeface="Arial" panose="020B0604020202020204" pitchFamily="34" charset="0"/>
              </a:rPr>
              <a:t>) reduce capacitatea lor de regenerare, conduce la sărăcia populației.</a:t>
            </a:r>
            <a:endParaRPr lang="ru-R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1027664"/>
            <a:ext cx="9366325" cy="713454"/>
          </a:xfrm>
        </p:spPr>
        <p:txBody>
          <a:bodyPr>
            <a:normAutofit/>
          </a:bodyPr>
          <a:lstStyle/>
          <a:p>
            <a:r>
              <a:rPr lang="ro-RO" sz="3200" dirty="0">
                <a:solidFill>
                  <a:srgbClr val="339933"/>
                </a:solidFill>
                <a:latin typeface="Arial" panose="020B0604020202020204" pitchFamily="34" charset="0"/>
                <a:cs typeface="Arial" panose="020B0604020202020204" pitchFamily="34" charset="0"/>
              </a:rPr>
              <a:t>Strategia Naținală pentru Dezvoltarea Durabilă</a:t>
            </a:r>
            <a:endParaRPr lang="ru-RU" sz="3200"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2424237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89318" y="1587844"/>
            <a:ext cx="9390977" cy="1534363"/>
          </a:xfrm>
        </p:spPr>
        <p:txBody>
          <a:bodyPr>
            <a:normAutofit/>
          </a:bodyPr>
          <a:lstStyle/>
          <a:p>
            <a:pPr marL="68580" indent="0">
              <a:buNone/>
            </a:pPr>
            <a:r>
              <a:rPr lang="ro-RO" sz="1800" dirty="0" smtClean="0">
                <a:latin typeface="Arial" panose="020B0604020202020204" pitchFamily="34" charset="0"/>
                <a:cs typeface="Arial" panose="020B0604020202020204" pitchFamily="34" charset="0"/>
              </a:rPr>
              <a:t>Securitatea alimentară este una din provocările-cheie la nivel mondial. Agricultura joacă un rol strategic în toate țările lumii, întrucât este principalul sector responsabil de securitate alimentară a populației, avand, totodată o contribuție specială la procesul general de dezvoltare economică durabilă și protecție a mediului.</a:t>
            </a:r>
            <a:endParaRPr lang="ru-RU" sz="180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68358" y="889765"/>
            <a:ext cx="9366325" cy="647296"/>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Agricultura durabilă în contextul dezvoltării durabile</a:t>
            </a:r>
            <a:endParaRPr lang="ru-RU" sz="3200"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5" name="TextBox 4"/>
          <p:cNvSpPr txBox="1"/>
          <p:nvPr/>
        </p:nvSpPr>
        <p:spPr>
          <a:xfrm>
            <a:off x="1291111" y="3002963"/>
            <a:ext cx="9366325" cy="369332"/>
          </a:xfrm>
          <a:prstGeom prst="rect">
            <a:avLst/>
          </a:prstGeom>
          <a:ln/>
        </p:spPr>
        <p:style>
          <a:lnRef idx="2">
            <a:schemeClr val="accent1"/>
          </a:lnRef>
          <a:fillRef idx="1">
            <a:schemeClr val="lt1"/>
          </a:fillRef>
          <a:effectRef idx="0">
            <a:schemeClr val="accent1"/>
          </a:effectRef>
          <a:fontRef idx="minor">
            <a:schemeClr val="dk1"/>
          </a:fontRef>
        </p:style>
        <p:txBody>
          <a:bodyPr wrap="square" rtlCol="0" anchor="ctr" anchorCtr="1">
            <a:spAutoFit/>
          </a:bodyPr>
          <a:lstStyle/>
          <a:p>
            <a:r>
              <a:rPr lang="ro-RO" dirty="0" smtClean="0"/>
              <a:t>Suprafața globului pământesc – 510 milioane km2, din care: </a:t>
            </a:r>
          </a:p>
        </p:txBody>
      </p:sp>
      <p:sp>
        <p:nvSpPr>
          <p:cNvPr id="6" name="Folded Corner 5"/>
          <p:cNvSpPr/>
          <p:nvPr/>
        </p:nvSpPr>
        <p:spPr>
          <a:xfrm>
            <a:off x="2981194" y="3631187"/>
            <a:ext cx="1427967" cy="288099"/>
          </a:xfrm>
          <a:prstGeom prst="foldedCorner">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ro-RO" sz="1400" dirty="0" smtClean="0"/>
              <a:t>71% apă</a:t>
            </a:r>
            <a:endParaRPr lang="ru-RU" sz="1400" dirty="0"/>
          </a:p>
        </p:txBody>
      </p:sp>
      <p:sp>
        <p:nvSpPr>
          <p:cNvPr id="7" name="Folded Corner 6"/>
          <p:cNvSpPr/>
          <p:nvPr/>
        </p:nvSpPr>
        <p:spPr>
          <a:xfrm>
            <a:off x="6665934" y="3631187"/>
            <a:ext cx="1427967" cy="488516"/>
          </a:xfrm>
          <a:prstGeom prst="foldedCorner">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ro-RO" sz="1400" dirty="0" smtClean="0"/>
              <a:t>29% (148 mil km2) teren</a:t>
            </a:r>
            <a:endParaRPr lang="ru-RU" sz="1400" dirty="0"/>
          </a:p>
        </p:txBody>
      </p:sp>
      <p:sp>
        <p:nvSpPr>
          <p:cNvPr id="8" name="Rectangle 7"/>
          <p:cNvSpPr/>
          <p:nvPr/>
        </p:nvSpPr>
        <p:spPr>
          <a:xfrm>
            <a:off x="8809972" y="3623561"/>
            <a:ext cx="2225458" cy="178768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ro-RO" sz="1400" dirty="0" smtClean="0"/>
              <a:t>90% </a:t>
            </a:r>
          </a:p>
          <a:p>
            <a:pPr marL="342900" indent="-342900">
              <a:buFont typeface="+mj-lt"/>
              <a:buAutoNum type="arabicPeriod"/>
            </a:pPr>
            <a:r>
              <a:rPr lang="ro-RO" sz="1400" dirty="0" smtClean="0"/>
              <a:t>Munți,</a:t>
            </a:r>
          </a:p>
          <a:p>
            <a:pPr marL="342900" indent="-342900">
              <a:buFont typeface="+mj-lt"/>
              <a:buAutoNum type="arabicPeriod"/>
            </a:pPr>
            <a:r>
              <a:rPr lang="ro-RO" sz="1400" dirty="0" smtClean="0"/>
              <a:t>Deșerturi,</a:t>
            </a:r>
          </a:p>
          <a:p>
            <a:pPr marL="342900" indent="-342900">
              <a:buFont typeface="+mj-lt"/>
              <a:buAutoNum type="arabicPeriod"/>
            </a:pPr>
            <a:r>
              <a:rPr lang="ro-RO" sz="1400" dirty="0" smtClean="0"/>
              <a:t>Teritorii construite pentru asigurarea traiului și activității oamenilor</a:t>
            </a:r>
            <a:endParaRPr lang="ru-RU" sz="1400" dirty="0"/>
          </a:p>
        </p:txBody>
      </p:sp>
      <p:sp>
        <p:nvSpPr>
          <p:cNvPr id="9" name="Rectangle 8"/>
          <p:cNvSpPr/>
          <p:nvPr/>
        </p:nvSpPr>
        <p:spPr>
          <a:xfrm>
            <a:off x="5789112" y="4379955"/>
            <a:ext cx="2304789" cy="1027135"/>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ro-RO" sz="1400" dirty="0" smtClean="0"/>
              <a:t>10% (14,8 mil km2)</a:t>
            </a:r>
          </a:p>
          <a:p>
            <a:pPr algn="ctr"/>
            <a:r>
              <a:rPr lang="ro-RO" sz="1400" dirty="0" smtClean="0"/>
              <a:t>Teren care poate fi folosit pentru necesitățile agriculturii.</a:t>
            </a:r>
            <a:endParaRPr lang="ru-RU" sz="1400" dirty="0"/>
          </a:p>
        </p:txBody>
      </p:sp>
      <p:sp>
        <p:nvSpPr>
          <p:cNvPr id="10" name="Oval 9"/>
          <p:cNvSpPr/>
          <p:nvPr/>
        </p:nvSpPr>
        <p:spPr>
          <a:xfrm>
            <a:off x="1490598" y="4154149"/>
            <a:ext cx="1340285" cy="1094259"/>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ro-RO" sz="1400" dirty="0" smtClean="0"/>
              <a:t>Peste 6 miliarde oameni</a:t>
            </a:r>
            <a:endParaRPr lang="ru-RU" sz="1400" dirty="0"/>
          </a:p>
        </p:txBody>
      </p:sp>
      <p:sp>
        <p:nvSpPr>
          <p:cNvPr id="11" name="Oval 10"/>
          <p:cNvSpPr/>
          <p:nvPr/>
        </p:nvSpPr>
        <p:spPr>
          <a:xfrm>
            <a:off x="2983280" y="4156237"/>
            <a:ext cx="1340285" cy="1094259"/>
          </a:xfrm>
          <a:prstGeom prst="ellipse">
            <a:avLst/>
          </a:prstGeom>
          <a:solidFill>
            <a:srgbClr val="C0000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ro-RO" sz="1200" dirty="0" smtClean="0"/>
              <a:t>2/3 din populație duce foame</a:t>
            </a:r>
            <a:endParaRPr lang="ru-RU" sz="1200" dirty="0"/>
          </a:p>
        </p:txBody>
      </p:sp>
      <p:cxnSp>
        <p:nvCxnSpPr>
          <p:cNvPr id="13" name="Straight Connector 12"/>
          <p:cNvCxnSpPr>
            <a:stCxn id="11" idx="1"/>
          </p:cNvCxnSpPr>
          <p:nvPr/>
        </p:nvCxnSpPr>
        <p:spPr>
          <a:xfrm>
            <a:off x="3179560" y="4316488"/>
            <a:ext cx="460295" cy="384790"/>
          </a:xfrm>
          <a:prstGeom prst="line">
            <a:avLst/>
          </a:prstGeom>
          <a:ln w="28575">
            <a:solidFill>
              <a:schemeClr val="tx1">
                <a:lumMod val="85000"/>
                <a:lumOff val="15000"/>
              </a:schemeClr>
            </a:solidFill>
          </a:ln>
        </p:spPr>
        <p:style>
          <a:lnRef idx="1">
            <a:schemeClr val="accent2"/>
          </a:lnRef>
          <a:fillRef idx="0">
            <a:schemeClr val="accent2"/>
          </a:fillRef>
          <a:effectRef idx="0">
            <a:schemeClr val="accent2"/>
          </a:effectRef>
          <a:fontRef idx="minor">
            <a:schemeClr val="tx1"/>
          </a:fontRef>
        </p:style>
      </p:cxnSp>
      <p:cxnSp>
        <p:nvCxnSpPr>
          <p:cNvPr id="15" name="Straight Connector 14"/>
          <p:cNvCxnSpPr>
            <a:endCxn id="11" idx="7"/>
          </p:cNvCxnSpPr>
          <p:nvPr/>
        </p:nvCxnSpPr>
        <p:spPr>
          <a:xfrm flipV="1">
            <a:off x="3653422" y="4316488"/>
            <a:ext cx="473863" cy="384790"/>
          </a:xfrm>
          <a:prstGeom prst="line">
            <a:avLst/>
          </a:prstGeom>
          <a:ln w="28575">
            <a:solidFill>
              <a:schemeClr val="tx1">
                <a:lumMod val="85000"/>
                <a:lumOff val="15000"/>
              </a:schemeClr>
            </a:solidFill>
          </a:ln>
        </p:spPr>
        <p:style>
          <a:lnRef idx="1">
            <a:schemeClr val="accent2"/>
          </a:lnRef>
          <a:fillRef idx="0">
            <a:schemeClr val="accent2"/>
          </a:fillRef>
          <a:effectRef idx="0">
            <a:schemeClr val="accent2"/>
          </a:effectRef>
          <a:fontRef idx="minor">
            <a:schemeClr val="tx1"/>
          </a:fontRef>
        </p:style>
      </p:cxnSp>
      <p:cxnSp>
        <p:nvCxnSpPr>
          <p:cNvPr id="17" name="Straight Arrow Connector 16"/>
          <p:cNvCxnSpPr>
            <a:stCxn id="5" idx="2"/>
            <a:endCxn id="6" idx="3"/>
          </p:cNvCxnSpPr>
          <p:nvPr/>
        </p:nvCxnSpPr>
        <p:spPr>
          <a:xfrm flipH="1">
            <a:off x="4409161" y="3372295"/>
            <a:ext cx="1565113" cy="402942"/>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9" name="Straight Arrow Connector 18"/>
          <p:cNvCxnSpPr>
            <a:stCxn id="5" idx="2"/>
            <a:endCxn id="7" idx="1"/>
          </p:cNvCxnSpPr>
          <p:nvPr/>
        </p:nvCxnSpPr>
        <p:spPr>
          <a:xfrm>
            <a:off x="5974274" y="3372295"/>
            <a:ext cx="691660" cy="50315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3" name="Straight Arrow Connector 22"/>
          <p:cNvCxnSpPr>
            <a:stCxn id="7" idx="2"/>
            <a:endCxn id="8" idx="1"/>
          </p:cNvCxnSpPr>
          <p:nvPr/>
        </p:nvCxnSpPr>
        <p:spPr>
          <a:xfrm>
            <a:off x="7379918" y="4119703"/>
            <a:ext cx="1430054" cy="39770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5" name="Straight Arrow Connector 24"/>
          <p:cNvCxnSpPr>
            <a:stCxn id="7" idx="2"/>
            <a:endCxn id="9" idx="0"/>
          </p:cNvCxnSpPr>
          <p:nvPr/>
        </p:nvCxnSpPr>
        <p:spPr>
          <a:xfrm flipH="1">
            <a:off x="6941507" y="4119703"/>
            <a:ext cx="438411" cy="260252"/>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6" name="Oval 25"/>
          <p:cNvSpPr/>
          <p:nvPr/>
        </p:nvSpPr>
        <p:spPr>
          <a:xfrm>
            <a:off x="5114792" y="4191228"/>
            <a:ext cx="3453011" cy="1432959"/>
          </a:xfrm>
          <a:prstGeom prst="ellipse">
            <a:avLst/>
          </a:prstGeom>
          <a:noFill/>
          <a:ln w="3175">
            <a:solidFill>
              <a:schemeClr val="tx1">
                <a:lumMod val="95000"/>
                <a:lumOff val="5000"/>
              </a:schemeClr>
            </a:solidFill>
          </a:ln>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p>
        </p:txBody>
      </p:sp>
      <p:sp>
        <p:nvSpPr>
          <p:cNvPr id="27" name="TextBox 26"/>
          <p:cNvSpPr txBox="1"/>
          <p:nvPr/>
        </p:nvSpPr>
        <p:spPr>
          <a:xfrm>
            <a:off x="5185776" y="4714483"/>
            <a:ext cx="662832" cy="307777"/>
          </a:xfrm>
          <a:prstGeom prst="rect">
            <a:avLst/>
          </a:prstGeom>
          <a:noFill/>
          <a:ln>
            <a:noFill/>
          </a:ln>
        </p:spPr>
        <p:txBody>
          <a:bodyPr wrap="square" rtlCol="0" anchor="ctr" anchorCtr="1">
            <a:spAutoFit/>
          </a:bodyPr>
          <a:lstStyle/>
          <a:p>
            <a:r>
              <a:rPr lang="ro-RO" sz="1400" b="1" dirty="0" smtClean="0">
                <a:solidFill>
                  <a:srgbClr val="C00000"/>
                </a:solidFill>
              </a:rPr>
              <a:t>2,9%</a:t>
            </a:r>
            <a:endParaRPr lang="ru-RU" sz="1400" b="1" dirty="0">
              <a:solidFill>
                <a:srgbClr val="C00000"/>
              </a:solidFill>
            </a:endParaRPr>
          </a:p>
        </p:txBody>
      </p:sp>
      <p:cxnSp>
        <p:nvCxnSpPr>
          <p:cNvPr id="29" name="Straight Arrow Connector 28"/>
          <p:cNvCxnSpPr>
            <a:stCxn id="5" idx="2"/>
            <a:endCxn id="27" idx="0"/>
          </p:cNvCxnSpPr>
          <p:nvPr/>
        </p:nvCxnSpPr>
        <p:spPr>
          <a:xfrm flipH="1">
            <a:off x="5517192" y="3372295"/>
            <a:ext cx="457082" cy="1342188"/>
          </a:xfrm>
          <a:prstGeom prst="straightConnector1">
            <a:avLst/>
          </a:prstGeom>
          <a:ln>
            <a:headEnd type="triangle"/>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790202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91323" y="2004164"/>
            <a:ext cx="9390977" cy="3828465"/>
          </a:xfrm>
        </p:spPr>
        <p:txBody>
          <a:bodyPr/>
          <a:lstStyle/>
          <a:p>
            <a:pPr marL="68580" indent="0">
              <a:buNone/>
            </a:pPr>
            <a:r>
              <a:rPr lang="ro-RO" dirty="0" smtClean="0">
                <a:latin typeface="Arial" panose="020B0604020202020204" pitchFamily="34" charset="0"/>
                <a:cs typeface="Arial" panose="020B0604020202020204" pitchFamily="34" charset="0"/>
              </a:rPr>
              <a:t>Agricultură viabilă din punct de vedere economic, care răspunde exigențelor cererii de alimente sănătoase și de calitate superioară, este o agricultură care garantează protecția și ameliorarea resurselor naturale pe termen lung și le transmite nealterate generațiilor viitoare.</a:t>
            </a:r>
          </a:p>
          <a:p>
            <a:r>
              <a:rPr lang="ro-RO" b="1" dirty="0" smtClean="0">
                <a:solidFill>
                  <a:srgbClr val="FF0000"/>
                </a:solidFill>
                <a:latin typeface="Arial" panose="020B0604020202020204" pitchFamily="34" charset="0"/>
                <a:cs typeface="Arial" panose="020B0604020202020204" pitchFamily="34" charset="0"/>
              </a:rPr>
              <a:t>Prezintă un sistem de tehnologii și practici menite nu doar să asigure o producție satisfăcătoare, ci și să realizeze </a:t>
            </a:r>
            <a:r>
              <a:rPr lang="ro-RO" b="1" i="1" dirty="0" smtClean="0">
                <a:solidFill>
                  <a:srgbClr val="FF0000"/>
                </a:solidFill>
                <a:latin typeface="Arial" panose="020B0604020202020204" pitchFamily="34" charset="0"/>
                <a:cs typeface="Arial" panose="020B0604020202020204" pitchFamily="34" charset="0"/>
              </a:rPr>
              <a:t>obiectivele ecologice</a:t>
            </a:r>
            <a:endParaRPr lang="ru-RU" b="1" i="1" dirty="0">
              <a:solidFill>
                <a:srgbClr val="FF0000"/>
              </a:solidFill>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391320" y="1027664"/>
            <a:ext cx="9366325" cy="700928"/>
          </a:xfrm>
        </p:spPr>
        <p:txBody>
          <a:bodyPr>
            <a:normAutofit/>
          </a:bodyPr>
          <a:lstStyle/>
          <a:p>
            <a:r>
              <a:rPr lang="ro-RO" sz="3200" dirty="0" smtClean="0">
                <a:solidFill>
                  <a:srgbClr val="339933"/>
                </a:solidFill>
                <a:latin typeface="Arial" panose="020B0604020202020204" pitchFamily="34" charset="0"/>
                <a:cs typeface="Arial" panose="020B0604020202020204" pitchFamily="34" charset="0"/>
              </a:rPr>
              <a:t>Agricultura durabilă</a:t>
            </a:r>
            <a:endParaRPr lang="ru-RU" sz="3200" dirty="0">
              <a:solidFill>
                <a:srgbClr val="339933"/>
              </a:solidFill>
              <a:latin typeface="Arial" panose="020B0604020202020204" pitchFamily="34" charset="0"/>
              <a:cs typeface="Arial" panose="020B0604020202020204" pitchFamily="34" charset="0"/>
            </a:endParaRPr>
          </a:p>
        </p:txBody>
      </p:sp>
      <p:pic>
        <p:nvPicPr>
          <p:cNvPr id="4"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Tree>
    <p:extLst>
      <p:ext uri="{BB962C8B-B14F-4D97-AF65-F5344CB8AC3E}">
        <p14:creationId xmlns:p14="http://schemas.microsoft.com/office/powerpoint/2010/main" val="3615220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1320" y="802196"/>
            <a:ext cx="9366325" cy="1143000"/>
          </a:xfrm>
        </p:spPr>
        <p:txBody>
          <a:bodyPr>
            <a:normAutofit/>
          </a:bodyPr>
          <a:lstStyle/>
          <a:p>
            <a:r>
              <a:rPr lang="en-US" sz="3200" dirty="0" smtClean="0">
                <a:solidFill>
                  <a:srgbClr val="339933"/>
                </a:solidFill>
                <a:latin typeface="Arial" panose="020B0604020202020204" pitchFamily="34" charset="0"/>
                <a:cs typeface="Arial" panose="020B0604020202020204" pitchFamily="34" charset="0"/>
              </a:rPr>
              <a:t>Realizarea obiectivelor MDT in final </a:t>
            </a:r>
            <a:r>
              <a:rPr lang="ro-RO" sz="3200" dirty="0" smtClean="0">
                <a:solidFill>
                  <a:srgbClr val="339933"/>
                </a:solidFill>
                <a:latin typeface="Arial" panose="020B0604020202020204" pitchFamily="34" charset="0"/>
                <a:cs typeface="Arial" panose="020B0604020202020204" pitchFamily="34" charset="0"/>
              </a:rPr>
              <a:t>va</a:t>
            </a:r>
            <a:r>
              <a:rPr lang="en-US" sz="3200" dirty="0" smtClean="0">
                <a:solidFill>
                  <a:srgbClr val="339933"/>
                </a:solidFill>
                <a:latin typeface="Arial" panose="020B0604020202020204" pitchFamily="34" charset="0"/>
                <a:cs typeface="Arial" panose="020B0604020202020204" pitchFamily="34" charset="0"/>
              </a:rPr>
              <a:t> genera un </a:t>
            </a:r>
            <a:r>
              <a:rPr lang="ro-RO" sz="3200" dirty="0" smtClean="0">
                <a:solidFill>
                  <a:srgbClr val="339933"/>
                </a:solidFill>
                <a:latin typeface="Arial" panose="020B0604020202020204" pitchFamily="34" charset="0"/>
                <a:cs typeface="Arial" panose="020B0604020202020204" pitchFamily="34" charset="0"/>
              </a:rPr>
              <a:t>șir de beneficii</a:t>
            </a:r>
            <a:r>
              <a:rPr lang="en-US" sz="3200" dirty="0" smtClean="0">
                <a:solidFill>
                  <a:srgbClr val="339933"/>
                </a:solidFill>
                <a:latin typeface="Arial" panose="020B0604020202020204" pitchFamily="34" charset="0"/>
                <a:cs typeface="Arial" panose="020B0604020202020204" pitchFamily="34" charset="0"/>
              </a:rPr>
              <a:t> </a:t>
            </a:r>
            <a:endParaRPr lang="ru-RU" sz="3200" dirty="0">
              <a:solidFill>
                <a:srgbClr val="339933"/>
              </a:solidFill>
              <a:latin typeface="Arial" panose="020B0604020202020204" pitchFamily="34" charset="0"/>
              <a:cs typeface="Arial" panose="020B0604020202020204" pitchFamily="34" charset="0"/>
            </a:endParaRPr>
          </a:p>
        </p:txBody>
      </p:sp>
      <p:sp>
        <p:nvSpPr>
          <p:cNvPr id="5" name="Donut 4"/>
          <p:cNvSpPr/>
          <p:nvPr/>
        </p:nvSpPr>
        <p:spPr>
          <a:xfrm>
            <a:off x="4271375" y="2192056"/>
            <a:ext cx="3319397" cy="3281819"/>
          </a:xfrm>
          <a:prstGeom prst="donut">
            <a:avLst>
              <a:gd name="adj" fmla="val 14305"/>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solidFill>
                <a:schemeClr val="tx1"/>
              </a:solidFill>
            </a:endParaRPr>
          </a:p>
        </p:txBody>
      </p:sp>
      <p:sp>
        <p:nvSpPr>
          <p:cNvPr id="6" name="TextBox 5"/>
          <p:cNvSpPr txBox="1"/>
          <p:nvPr/>
        </p:nvSpPr>
        <p:spPr>
          <a:xfrm>
            <a:off x="4960306" y="3408878"/>
            <a:ext cx="1941534" cy="923330"/>
          </a:xfrm>
          <a:prstGeom prst="rect">
            <a:avLst/>
          </a:prstGeom>
          <a:noFill/>
          <a:ln>
            <a:solidFill>
              <a:schemeClr val="bg2"/>
            </a:solidFill>
          </a:ln>
        </p:spPr>
        <p:txBody>
          <a:bodyPr wrap="square" rtlCol="0" anchor="ctr" anchorCtr="1">
            <a:spAutoFit/>
          </a:bodyPr>
          <a:lstStyle/>
          <a:p>
            <a:pPr algn="ctr"/>
            <a:r>
              <a:rPr lang="ro-RO" b="1" dirty="0" smtClean="0"/>
              <a:t>Manegementul Durabil al Terenurilor</a:t>
            </a:r>
            <a:endParaRPr lang="ru-RU" b="1" dirty="0"/>
          </a:p>
        </p:txBody>
      </p:sp>
      <p:sp>
        <p:nvSpPr>
          <p:cNvPr id="7" name="TextBox 6"/>
          <p:cNvSpPr txBox="1"/>
          <p:nvPr/>
        </p:nvSpPr>
        <p:spPr>
          <a:xfrm>
            <a:off x="7916449" y="4328643"/>
            <a:ext cx="1691014" cy="923330"/>
          </a:xfrm>
          <a:prstGeom prst="rect">
            <a:avLst/>
          </a:prstGeom>
          <a:ln/>
        </p:spPr>
        <p:style>
          <a:lnRef idx="0">
            <a:schemeClr val="accent2"/>
          </a:lnRef>
          <a:fillRef idx="3">
            <a:schemeClr val="accent2"/>
          </a:fillRef>
          <a:effectRef idx="3">
            <a:schemeClr val="accent2"/>
          </a:effectRef>
          <a:fontRef idx="minor">
            <a:schemeClr val="lt1"/>
          </a:fontRef>
        </p:style>
        <p:txBody>
          <a:bodyPr wrap="square" rtlCol="0" anchor="ctr" anchorCtr="1">
            <a:spAutoFit/>
          </a:bodyPr>
          <a:lstStyle/>
          <a:p>
            <a:r>
              <a:rPr lang="ro-RO" b="1" dirty="0" smtClean="0"/>
              <a:t>Securitatea alimentară și nutrițională</a:t>
            </a:r>
            <a:endParaRPr lang="ru-RU" b="1" dirty="0"/>
          </a:p>
        </p:txBody>
      </p:sp>
      <p:sp>
        <p:nvSpPr>
          <p:cNvPr id="8" name="TextBox 7"/>
          <p:cNvSpPr txBox="1"/>
          <p:nvPr/>
        </p:nvSpPr>
        <p:spPr>
          <a:xfrm>
            <a:off x="2254684" y="4293154"/>
            <a:ext cx="1691014" cy="923330"/>
          </a:xfrm>
          <a:prstGeom prst="rect">
            <a:avLst/>
          </a:prstGeom>
          <a:ln/>
        </p:spPr>
        <p:style>
          <a:lnRef idx="0">
            <a:schemeClr val="accent2"/>
          </a:lnRef>
          <a:fillRef idx="3">
            <a:schemeClr val="accent2"/>
          </a:fillRef>
          <a:effectRef idx="3">
            <a:schemeClr val="accent2"/>
          </a:effectRef>
          <a:fontRef idx="minor">
            <a:schemeClr val="lt1"/>
          </a:fontRef>
        </p:style>
        <p:txBody>
          <a:bodyPr wrap="square" rtlCol="0" anchor="ctr" anchorCtr="1">
            <a:spAutoFit/>
          </a:bodyPr>
          <a:lstStyle/>
          <a:p>
            <a:r>
              <a:rPr lang="ro-RO" b="1" dirty="0" smtClean="0"/>
              <a:t>Adaptarea la schimbările climatice</a:t>
            </a:r>
            <a:endParaRPr lang="ru-RU" b="1" dirty="0"/>
          </a:p>
        </p:txBody>
      </p:sp>
      <p:sp>
        <p:nvSpPr>
          <p:cNvPr id="9" name="TextBox 8"/>
          <p:cNvSpPr txBox="1"/>
          <p:nvPr/>
        </p:nvSpPr>
        <p:spPr>
          <a:xfrm>
            <a:off x="2254684" y="2485548"/>
            <a:ext cx="1691014" cy="923330"/>
          </a:xfrm>
          <a:prstGeom prst="rect">
            <a:avLst/>
          </a:prstGeom>
          <a:ln/>
        </p:spPr>
        <p:style>
          <a:lnRef idx="0">
            <a:schemeClr val="accent2"/>
          </a:lnRef>
          <a:fillRef idx="3">
            <a:schemeClr val="accent2"/>
          </a:fillRef>
          <a:effectRef idx="3">
            <a:schemeClr val="accent2"/>
          </a:effectRef>
          <a:fontRef idx="minor">
            <a:schemeClr val="lt1"/>
          </a:fontRef>
        </p:style>
        <p:txBody>
          <a:bodyPr wrap="square" rtlCol="0" anchor="ctr" anchorCtr="1">
            <a:spAutoFit/>
          </a:bodyPr>
          <a:lstStyle/>
          <a:p>
            <a:r>
              <a:rPr lang="ro-RO" b="1" dirty="0" smtClean="0"/>
              <a:t>Calitatea și cantitatea de apă</a:t>
            </a:r>
            <a:endParaRPr lang="ru-RU" b="1" dirty="0"/>
          </a:p>
        </p:txBody>
      </p:sp>
      <p:sp>
        <p:nvSpPr>
          <p:cNvPr id="10" name="TextBox 9"/>
          <p:cNvSpPr txBox="1"/>
          <p:nvPr/>
        </p:nvSpPr>
        <p:spPr>
          <a:xfrm>
            <a:off x="7916449" y="2485548"/>
            <a:ext cx="1691014" cy="646331"/>
          </a:xfrm>
          <a:prstGeom prst="rect">
            <a:avLst/>
          </a:prstGeom>
          <a:ln/>
        </p:spPr>
        <p:style>
          <a:lnRef idx="0">
            <a:schemeClr val="accent2"/>
          </a:lnRef>
          <a:fillRef idx="3">
            <a:schemeClr val="accent2"/>
          </a:fillRef>
          <a:effectRef idx="3">
            <a:schemeClr val="accent2"/>
          </a:effectRef>
          <a:fontRef idx="minor">
            <a:schemeClr val="lt1"/>
          </a:fontRef>
        </p:style>
        <p:txBody>
          <a:bodyPr wrap="square" rtlCol="0" anchor="ctr" anchorCtr="1">
            <a:spAutoFit/>
          </a:bodyPr>
          <a:lstStyle/>
          <a:p>
            <a:r>
              <a:rPr lang="ro-RO" b="1" dirty="0" smtClean="0"/>
              <a:t>Creșterea economică</a:t>
            </a:r>
            <a:endParaRPr lang="ru-RU" b="1" dirty="0"/>
          </a:p>
        </p:txBody>
      </p:sp>
      <p:sp>
        <p:nvSpPr>
          <p:cNvPr id="11" name="TextBox 10"/>
          <p:cNvSpPr txBox="1"/>
          <p:nvPr/>
        </p:nvSpPr>
        <p:spPr>
          <a:xfrm>
            <a:off x="5085566" y="5924374"/>
            <a:ext cx="1816274" cy="369332"/>
          </a:xfrm>
          <a:prstGeom prst="rect">
            <a:avLst/>
          </a:prstGeom>
          <a:ln/>
        </p:spPr>
        <p:style>
          <a:lnRef idx="0">
            <a:schemeClr val="accent2"/>
          </a:lnRef>
          <a:fillRef idx="3">
            <a:schemeClr val="accent2"/>
          </a:fillRef>
          <a:effectRef idx="3">
            <a:schemeClr val="accent2"/>
          </a:effectRef>
          <a:fontRef idx="minor">
            <a:schemeClr val="lt1"/>
          </a:fontRef>
        </p:style>
        <p:txBody>
          <a:bodyPr wrap="square" rtlCol="0" anchor="ctr" anchorCtr="1">
            <a:spAutoFit/>
          </a:bodyPr>
          <a:lstStyle/>
          <a:p>
            <a:r>
              <a:rPr lang="ro-RO" b="1" dirty="0" smtClean="0"/>
              <a:t>Biodiversitatea</a:t>
            </a:r>
            <a:endParaRPr lang="ru-RU" b="1" dirty="0"/>
          </a:p>
        </p:txBody>
      </p:sp>
      <p:pic>
        <p:nvPicPr>
          <p:cNvPr id="12" name="Picture 2" descr="LOGOFINAL"/>
          <p:cNvPicPr>
            <a:picLocks noChangeAspect="1" noChangeArrowheads="1"/>
          </p:cNvPicPr>
          <p:nvPr/>
        </p:nvPicPr>
        <p:blipFill>
          <a:blip r:embed="rId2" cstate="print"/>
          <a:srcRect/>
          <a:stretch>
            <a:fillRect/>
          </a:stretch>
        </p:blipFill>
        <p:spPr bwMode="auto">
          <a:xfrm>
            <a:off x="9372600" y="0"/>
            <a:ext cx="1407695" cy="585642"/>
          </a:xfrm>
          <a:prstGeom prst="rect">
            <a:avLst/>
          </a:prstGeom>
          <a:noFill/>
          <a:ln w="9525">
            <a:noFill/>
            <a:miter lim="800000"/>
            <a:headEnd/>
            <a:tailEnd/>
          </a:ln>
        </p:spPr>
      </p:pic>
      <p:sp>
        <p:nvSpPr>
          <p:cNvPr id="13" name="Right Arrow 12"/>
          <p:cNvSpPr/>
          <p:nvPr/>
        </p:nvSpPr>
        <p:spPr>
          <a:xfrm>
            <a:off x="7390356" y="2668044"/>
            <a:ext cx="488515" cy="279169"/>
          </a:xfrm>
          <a:prstGeom prst="rightArrow">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p>
        </p:txBody>
      </p:sp>
      <p:sp>
        <p:nvSpPr>
          <p:cNvPr id="14" name="Right Arrow 13"/>
          <p:cNvSpPr/>
          <p:nvPr/>
        </p:nvSpPr>
        <p:spPr>
          <a:xfrm>
            <a:off x="7379918" y="4636714"/>
            <a:ext cx="488515" cy="279169"/>
          </a:xfrm>
          <a:prstGeom prst="rightArrow">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p>
        </p:txBody>
      </p:sp>
      <p:sp>
        <p:nvSpPr>
          <p:cNvPr id="15" name="Right Arrow 14"/>
          <p:cNvSpPr/>
          <p:nvPr/>
        </p:nvSpPr>
        <p:spPr>
          <a:xfrm rot="10800000">
            <a:off x="3999986" y="4613750"/>
            <a:ext cx="488515" cy="279169"/>
          </a:xfrm>
          <a:prstGeom prst="rightArrow">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p>
        </p:txBody>
      </p:sp>
      <p:sp>
        <p:nvSpPr>
          <p:cNvPr id="16" name="Right Arrow 15"/>
          <p:cNvSpPr/>
          <p:nvPr/>
        </p:nvSpPr>
        <p:spPr>
          <a:xfrm rot="10800000">
            <a:off x="3977022" y="2674308"/>
            <a:ext cx="488515" cy="279169"/>
          </a:xfrm>
          <a:prstGeom prst="rightArrow">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p>
        </p:txBody>
      </p:sp>
      <p:sp>
        <p:nvSpPr>
          <p:cNvPr id="17" name="Right Arrow 16"/>
          <p:cNvSpPr/>
          <p:nvPr/>
        </p:nvSpPr>
        <p:spPr>
          <a:xfrm rot="5400000">
            <a:off x="5808154" y="5569724"/>
            <a:ext cx="400614" cy="308687"/>
          </a:xfrm>
          <a:prstGeom prst="rightArrow">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2104599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S103460543">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spDef>
      <a:spPr/>
      <a:bodyPr rtlCol="0" anchor="ctr"/>
      <a:lstStyle>
        <a:defPPr algn="ctr">
          <a:defRPr dirty="0"/>
        </a:defPPr>
      </a:lstStyle>
      <a:style>
        <a:lnRef idx="3">
          <a:schemeClr val="lt1"/>
        </a:lnRef>
        <a:fillRef idx="1">
          <a:schemeClr val="accent2"/>
        </a:fillRef>
        <a:effectRef idx="1">
          <a:schemeClr val="accent2"/>
        </a:effectRef>
        <a:fontRef idx="minor">
          <a:schemeClr val="lt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Product overview presentation" id="{6ACF8B74-772D-4D90-B191-4261B820ED3A}" vid="{C96F654D-C5F0-4A1D-9AEE-172CC6481E1A}"/>
    </a:ext>
  </a:extLst>
</a:theme>
</file>

<file path=ppt/theme/theme2.xml><?xml version="1.0" encoding="utf-8"?>
<a:theme xmlns:a="http://schemas.openxmlformats.org/drawingml/2006/main" name="Office Theme">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AE9961A-FBB7-489A-81A4-8F8F99419F6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TS103460543</Template>
  <TotalTime>4173</TotalTime>
  <Words>3018</Words>
  <Application>Microsoft Office PowerPoint</Application>
  <PresentationFormat>Widescreen</PresentationFormat>
  <Paragraphs>271</Paragraphs>
  <Slides>38</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38</vt:i4>
      </vt:variant>
    </vt:vector>
  </HeadingPairs>
  <TitlesOfParts>
    <vt:vector size="47" baseType="lpstr">
      <vt:lpstr>Arial</vt:lpstr>
      <vt:lpstr>Cambria</vt:lpstr>
      <vt:lpstr>Century Gothic</vt:lpstr>
      <vt:lpstr>Symbol</vt:lpstr>
      <vt:lpstr>Tahoma</vt:lpstr>
      <vt:lpstr>Times New Roman</vt:lpstr>
      <vt:lpstr>Wingdings</vt:lpstr>
      <vt:lpstr>Wingdings 2</vt:lpstr>
      <vt:lpstr>TS103460543</vt:lpstr>
      <vt:lpstr>  Proiectul Agricultura Competitivă în Moldova (MAC-P)</vt:lpstr>
      <vt:lpstr>Obiectivul de bază al Proiectului Agricultură Competitivă în Moldova (MAC-P)</vt:lpstr>
      <vt:lpstr>Conceptul de dezvoltare durabilă</vt:lpstr>
      <vt:lpstr>Problemele complexe ale dezvoltării durabile au fost abordate:</vt:lpstr>
      <vt:lpstr>Republica Moldoba – dezvoltarea durabilă </vt:lpstr>
      <vt:lpstr>Strategia Naținală pentru Dezvoltarea Durabilă</vt:lpstr>
      <vt:lpstr>Agricultura durabilă în contextul dezvoltării durabile</vt:lpstr>
      <vt:lpstr>Agricultura durabilă</vt:lpstr>
      <vt:lpstr>Realizarea obiectivelor MDT in final va genera un șir de beneficii </vt:lpstr>
      <vt:lpstr>Managementul durabil al terenurilor – pilonul de bază al agriculturii durabile</vt:lpstr>
      <vt:lpstr>Managementul Durabil al terenurilor/ Gestionarea Durabilă a terenurilor</vt:lpstr>
      <vt:lpstr>Managementul Durabil al terenurilor/ Gestionarea Durabilă a terenurilor</vt:lpstr>
      <vt:lpstr>  Granturi post investiționale - Managementul durabil al terenurilor</vt:lpstr>
      <vt:lpstr>Valuta grantului post-investițional</vt:lpstr>
      <vt:lpstr> Beneficiari:</vt:lpstr>
      <vt:lpstr>  Criterii de eligibilitate</vt:lpstr>
      <vt:lpstr>PowerPoint Presentation</vt:lpstr>
      <vt:lpstr>Obiecte ale investiției eligibile pentru tehnologiile de conservare a solului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Asistență specializată pentru aplicarea tehnologiilor MDT</vt:lpstr>
      <vt:lpstr>Asistență specializată pentru aplicarea practicilor și măsurilor de MDT</vt:lpstr>
      <vt:lpstr> Dosarul de aplicare:</vt:lpstr>
      <vt:lpstr> Dosarul de aplicare:</vt:lpstr>
      <vt:lpstr> Dosarul de aplicare:</vt:lpstr>
      <vt:lpstr>Mecanismul de soluționare a reclamațiilor (Mecanismul de grevanță)</vt:lpstr>
      <vt:lpstr>Cauzele depunerii reclamațiilor</vt:lpstr>
      <vt:lpstr>Depunerea reclamațiilor</vt:lpstr>
      <vt:lpstr>Rezultate </vt:lpstr>
      <vt:lpstr>PowerPoint Presentation</vt:lpstr>
      <vt:lpstr>  Întrebări &amp; Răspunsuri</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Name</dc:title>
  <dc:creator>olga.sainciuc</dc:creator>
  <cp:lastModifiedBy>ACER</cp:lastModifiedBy>
  <cp:revision>316</cp:revision>
  <cp:lastPrinted>2018-02-14T13:38:11Z</cp:lastPrinted>
  <dcterms:created xsi:type="dcterms:W3CDTF">2013-09-10T07:07:38Z</dcterms:created>
  <dcterms:modified xsi:type="dcterms:W3CDTF">2018-09-03T12:12:36Z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TC034605439991</vt:lpwstr>
  </property>
</Properties>
</file>